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315" r:id="rId2"/>
    <p:sldId id="256" r:id="rId3"/>
    <p:sldId id="317" r:id="rId4"/>
    <p:sldId id="279" r:id="rId5"/>
    <p:sldId id="287" r:id="rId6"/>
    <p:sldId id="316" r:id="rId7"/>
    <p:sldId id="293" r:id="rId8"/>
    <p:sldId id="285" r:id="rId9"/>
    <p:sldId id="260" r:id="rId10"/>
    <p:sldId id="323" r:id="rId11"/>
    <p:sldId id="262" r:id="rId12"/>
    <p:sldId id="295" r:id="rId13"/>
    <p:sldId id="263" r:id="rId14"/>
    <p:sldId id="320" r:id="rId15"/>
    <p:sldId id="264" r:id="rId16"/>
    <p:sldId id="288" r:id="rId17"/>
    <p:sldId id="265" r:id="rId18"/>
    <p:sldId id="266" r:id="rId19"/>
    <p:sldId id="267" r:id="rId20"/>
    <p:sldId id="289" r:id="rId21"/>
    <p:sldId id="270" r:id="rId22"/>
    <p:sldId id="271" r:id="rId23"/>
    <p:sldId id="272" r:id="rId24"/>
    <p:sldId id="277" r:id="rId25"/>
    <p:sldId id="321" r:id="rId26"/>
    <p:sldId id="273" r:id="rId27"/>
    <p:sldId id="322" r:id="rId28"/>
    <p:sldId id="324" r:id="rId29"/>
    <p:sldId id="274" r:id="rId30"/>
    <p:sldId id="318" r:id="rId31"/>
    <p:sldId id="275" r:id="rId32"/>
    <p:sldId id="276" r:id="rId33"/>
    <p:sldId id="278" r:id="rId34"/>
    <p:sldId id="325" r:id="rId35"/>
    <p:sldId id="301" r:id="rId36"/>
    <p:sldId id="298" r:id="rId37"/>
    <p:sldId id="302" r:id="rId38"/>
    <p:sldId id="299" r:id="rId39"/>
    <p:sldId id="327" r:id="rId40"/>
    <p:sldId id="328" r:id="rId41"/>
    <p:sldId id="305" r:id="rId42"/>
    <p:sldId id="306" r:id="rId43"/>
    <p:sldId id="308" r:id="rId44"/>
    <p:sldId id="313" r:id="rId45"/>
    <p:sldId id="314" r:id="rId46"/>
    <p:sldId id="283" r:id="rId47"/>
    <p:sldId id="281" r:id="rId48"/>
    <p:sldId id="309" r:id="rId49"/>
    <p:sldId id="311" r:id="rId50"/>
    <p:sldId id="312" r:id="rId51"/>
    <p:sldId id="310" r:id="rId52"/>
    <p:sldId id="329"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422" y="-90"/>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1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4BE57-3DA2-40A9-8075-567C41573E55}" type="datetimeFigureOut">
              <a:rPr lang="en-GB" smtClean="0"/>
              <a:t>21/11/2016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A827AF-B4A0-4573-AA11-DD55F50E121D}" type="slidenum">
              <a:rPr lang="en-GB" smtClean="0"/>
              <a:t>‹#›</a:t>
            </a:fld>
            <a:endParaRPr lang="en-GB"/>
          </a:p>
        </p:txBody>
      </p:sp>
    </p:spTree>
    <p:extLst>
      <p:ext uri="{BB962C8B-B14F-4D97-AF65-F5344CB8AC3E}">
        <p14:creationId xmlns:p14="http://schemas.microsoft.com/office/powerpoint/2010/main" val="1386938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a:p>
        </p:txBody>
      </p:sp>
    </p:spTree>
    <p:extLst>
      <p:ext uri="{BB962C8B-B14F-4D97-AF65-F5344CB8AC3E}">
        <p14:creationId xmlns:p14="http://schemas.microsoft.com/office/powerpoint/2010/main" val="2551242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a:p>
        </p:txBody>
      </p:sp>
    </p:spTree>
    <p:extLst>
      <p:ext uri="{BB962C8B-B14F-4D97-AF65-F5344CB8AC3E}">
        <p14:creationId xmlns:p14="http://schemas.microsoft.com/office/powerpoint/2010/main" val="3995666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a:p>
        </p:txBody>
      </p:sp>
    </p:spTree>
    <p:extLst>
      <p:ext uri="{BB962C8B-B14F-4D97-AF65-F5344CB8AC3E}">
        <p14:creationId xmlns:p14="http://schemas.microsoft.com/office/powerpoint/2010/main" val="206102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40</a:t>
            </a:fld>
            <a:endParaRPr lang="en-GB"/>
          </a:p>
        </p:txBody>
      </p:sp>
    </p:spTree>
    <p:extLst>
      <p:ext uri="{BB962C8B-B14F-4D97-AF65-F5344CB8AC3E}">
        <p14:creationId xmlns:p14="http://schemas.microsoft.com/office/powerpoint/2010/main" val="160810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46</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50</a:t>
            </a:fld>
            <a:endParaRPr lang="en-GB"/>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A827AF-B4A0-4573-AA11-DD55F50E121D}" type="slidenum">
              <a:rPr lang="en-GB" smtClean="0"/>
              <a:t>52</a:t>
            </a:fld>
            <a:endParaRPr lang="en-GB"/>
          </a:p>
        </p:txBody>
      </p:sp>
    </p:spTree>
    <p:extLst>
      <p:ext uri="{BB962C8B-B14F-4D97-AF65-F5344CB8AC3E}">
        <p14:creationId xmlns:p14="http://schemas.microsoft.com/office/powerpoint/2010/main" val="1608108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00BB91-BF15-4ACA-9B0E-BCD28362F1DE}" type="datetimeFigureOut">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3B7CF-AA64-4AD6-A636-58A3D0E7AE62}" type="slidenum">
              <a:rPr lang="en-GB" smtClean="0"/>
              <a:t>‹#›</a:t>
            </a:fld>
            <a:endParaRPr lang="en-GB"/>
          </a:p>
        </p:txBody>
      </p:sp>
    </p:spTree>
    <p:extLst>
      <p:ext uri="{BB962C8B-B14F-4D97-AF65-F5344CB8AC3E}">
        <p14:creationId xmlns:p14="http://schemas.microsoft.com/office/powerpoint/2010/main" val="3695086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00BB91-BF15-4ACA-9B0E-BCD28362F1DE}" type="datetimeFigureOut">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3B7CF-AA64-4AD6-A636-58A3D0E7AE62}" type="slidenum">
              <a:rPr lang="en-GB" smtClean="0"/>
              <a:t>‹#›</a:t>
            </a:fld>
            <a:endParaRPr lang="en-GB"/>
          </a:p>
        </p:txBody>
      </p:sp>
    </p:spTree>
    <p:extLst>
      <p:ext uri="{BB962C8B-B14F-4D97-AF65-F5344CB8AC3E}">
        <p14:creationId xmlns:p14="http://schemas.microsoft.com/office/powerpoint/2010/main" val="3461681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00BB91-BF15-4ACA-9B0E-BCD28362F1DE}" type="datetimeFigureOut">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3B7CF-AA64-4AD6-A636-58A3D0E7AE62}" type="slidenum">
              <a:rPr lang="en-GB" smtClean="0"/>
              <a:t>‹#›</a:t>
            </a:fld>
            <a:endParaRPr lang="en-GB"/>
          </a:p>
        </p:txBody>
      </p:sp>
    </p:spTree>
    <p:extLst>
      <p:ext uri="{BB962C8B-B14F-4D97-AF65-F5344CB8AC3E}">
        <p14:creationId xmlns:p14="http://schemas.microsoft.com/office/powerpoint/2010/main" val="85054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00BB91-BF15-4ACA-9B0E-BCD28362F1DE}" type="datetimeFigureOut">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3B7CF-AA64-4AD6-A636-58A3D0E7AE62}" type="slidenum">
              <a:rPr lang="en-GB" smtClean="0"/>
              <a:t>‹#›</a:t>
            </a:fld>
            <a:endParaRPr lang="en-GB"/>
          </a:p>
        </p:txBody>
      </p:sp>
    </p:spTree>
    <p:extLst>
      <p:ext uri="{BB962C8B-B14F-4D97-AF65-F5344CB8AC3E}">
        <p14:creationId xmlns:p14="http://schemas.microsoft.com/office/powerpoint/2010/main" val="3775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00BB91-BF15-4ACA-9B0E-BCD28362F1DE}" type="datetimeFigureOut">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3B7CF-AA64-4AD6-A636-58A3D0E7AE62}" type="slidenum">
              <a:rPr lang="en-GB" smtClean="0"/>
              <a:t>‹#›</a:t>
            </a:fld>
            <a:endParaRPr lang="en-GB"/>
          </a:p>
        </p:txBody>
      </p:sp>
    </p:spTree>
    <p:extLst>
      <p:ext uri="{BB962C8B-B14F-4D97-AF65-F5344CB8AC3E}">
        <p14:creationId xmlns:p14="http://schemas.microsoft.com/office/powerpoint/2010/main" val="122739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00BB91-BF15-4ACA-9B0E-BCD28362F1DE}" type="datetimeFigureOut">
              <a:rPr lang="en-GB" smtClean="0"/>
              <a:t>21/11/2016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B3B7CF-AA64-4AD6-A636-58A3D0E7AE62}" type="slidenum">
              <a:rPr lang="en-GB" smtClean="0"/>
              <a:t>‹#›</a:t>
            </a:fld>
            <a:endParaRPr lang="en-GB"/>
          </a:p>
        </p:txBody>
      </p:sp>
    </p:spTree>
    <p:extLst>
      <p:ext uri="{BB962C8B-B14F-4D97-AF65-F5344CB8AC3E}">
        <p14:creationId xmlns:p14="http://schemas.microsoft.com/office/powerpoint/2010/main" val="227285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00BB91-BF15-4ACA-9B0E-BCD28362F1DE}" type="datetimeFigureOut">
              <a:rPr lang="en-GB" smtClean="0"/>
              <a:t>21/11/2016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B3B7CF-AA64-4AD6-A636-58A3D0E7AE62}" type="slidenum">
              <a:rPr lang="en-GB" smtClean="0"/>
              <a:t>‹#›</a:t>
            </a:fld>
            <a:endParaRPr lang="en-GB"/>
          </a:p>
        </p:txBody>
      </p:sp>
    </p:spTree>
    <p:extLst>
      <p:ext uri="{BB962C8B-B14F-4D97-AF65-F5344CB8AC3E}">
        <p14:creationId xmlns:p14="http://schemas.microsoft.com/office/powerpoint/2010/main" val="117136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00BB91-BF15-4ACA-9B0E-BCD28362F1DE}" type="datetimeFigureOut">
              <a:rPr lang="en-GB" smtClean="0"/>
              <a:t>21/11/2016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B3B7CF-AA64-4AD6-A636-58A3D0E7AE62}" type="slidenum">
              <a:rPr lang="en-GB" smtClean="0"/>
              <a:t>‹#›</a:t>
            </a:fld>
            <a:endParaRPr lang="en-GB"/>
          </a:p>
        </p:txBody>
      </p:sp>
    </p:spTree>
    <p:extLst>
      <p:ext uri="{BB962C8B-B14F-4D97-AF65-F5344CB8AC3E}">
        <p14:creationId xmlns:p14="http://schemas.microsoft.com/office/powerpoint/2010/main" val="224525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0BB91-BF15-4ACA-9B0E-BCD28362F1DE}" type="datetimeFigureOut">
              <a:rPr lang="en-GB" smtClean="0"/>
              <a:t>21/11/2016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B3B7CF-AA64-4AD6-A636-58A3D0E7AE62}" type="slidenum">
              <a:rPr lang="en-GB" smtClean="0"/>
              <a:t>‹#›</a:t>
            </a:fld>
            <a:endParaRPr lang="en-GB"/>
          </a:p>
        </p:txBody>
      </p:sp>
    </p:spTree>
    <p:extLst>
      <p:ext uri="{BB962C8B-B14F-4D97-AF65-F5344CB8AC3E}">
        <p14:creationId xmlns:p14="http://schemas.microsoft.com/office/powerpoint/2010/main" val="120494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0BB91-BF15-4ACA-9B0E-BCD28362F1DE}" type="datetimeFigureOut">
              <a:rPr lang="en-GB" smtClean="0"/>
              <a:t>21/11/2016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B3B7CF-AA64-4AD6-A636-58A3D0E7AE62}" type="slidenum">
              <a:rPr lang="en-GB" smtClean="0"/>
              <a:t>‹#›</a:t>
            </a:fld>
            <a:endParaRPr lang="en-GB"/>
          </a:p>
        </p:txBody>
      </p:sp>
    </p:spTree>
    <p:extLst>
      <p:ext uri="{BB962C8B-B14F-4D97-AF65-F5344CB8AC3E}">
        <p14:creationId xmlns:p14="http://schemas.microsoft.com/office/powerpoint/2010/main" val="4247101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0BB91-BF15-4ACA-9B0E-BCD28362F1DE}" type="datetimeFigureOut">
              <a:rPr lang="en-GB" smtClean="0"/>
              <a:t>21/11/2016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B3B7CF-AA64-4AD6-A636-58A3D0E7AE62}" type="slidenum">
              <a:rPr lang="en-GB" smtClean="0"/>
              <a:t>‹#›</a:t>
            </a:fld>
            <a:endParaRPr lang="en-GB"/>
          </a:p>
        </p:txBody>
      </p:sp>
    </p:spTree>
    <p:extLst>
      <p:ext uri="{BB962C8B-B14F-4D97-AF65-F5344CB8AC3E}">
        <p14:creationId xmlns:p14="http://schemas.microsoft.com/office/powerpoint/2010/main" val="63835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00BB91-BF15-4ACA-9B0E-BCD28362F1DE}" type="datetimeFigureOut">
              <a:rPr lang="en-GB" smtClean="0"/>
              <a:t>21/11/2016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3B7CF-AA64-4AD6-A636-58A3D0E7AE62}" type="slidenum">
              <a:rPr lang="en-GB" smtClean="0"/>
              <a:t>‹#›</a:t>
            </a:fld>
            <a:endParaRPr lang="en-GB"/>
          </a:p>
        </p:txBody>
      </p:sp>
    </p:spTree>
    <p:extLst>
      <p:ext uri="{BB962C8B-B14F-4D97-AF65-F5344CB8AC3E}">
        <p14:creationId xmlns:p14="http://schemas.microsoft.com/office/powerpoint/2010/main" val="2826550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altLang="zh-CN" sz="3200" dirty="0" smtClean="0"/>
              <a:t>2016.11.20</a:t>
            </a:r>
            <a:endParaRPr lang="en-GB" sz="3200" dirty="0"/>
          </a:p>
        </p:txBody>
      </p:sp>
    </p:spTree>
    <p:extLst>
      <p:ext uri="{BB962C8B-B14F-4D97-AF65-F5344CB8AC3E}">
        <p14:creationId xmlns:p14="http://schemas.microsoft.com/office/powerpoint/2010/main" val="945635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55837"/>
            <a:ext cx="8229600" cy="3154363"/>
          </a:xfrm>
        </p:spPr>
        <p:txBody>
          <a:bodyPr>
            <a:normAutofit/>
          </a:bodyPr>
          <a:lstStyle/>
          <a:p>
            <a:pPr marL="0" indent="0" algn="ctr">
              <a:buNone/>
            </a:pPr>
            <a:r>
              <a:rPr lang="en-GB" dirty="0" smtClean="0"/>
              <a:t>The clue</a:t>
            </a:r>
          </a:p>
          <a:p>
            <a:pPr marL="0" indent="0" algn="ctr">
              <a:buNone/>
            </a:pPr>
            <a:r>
              <a:rPr lang="zh-CN" altLang="en-US" dirty="0" smtClean="0"/>
              <a:t>线索</a:t>
            </a:r>
            <a:endParaRPr lang="en-GB" dirty="0"/>
          </a:p>
        </p:txBody>
      </p:sp>
    </p:spTree>
    <p:extLst>
      <p:ext uri="{BB962C8B-B14F-4D97-AF65-F5344CB8AC3E}">
        <p14:creationId xmlns:p14="http://schemas.microsoft.com/office/powerpoint/2010/main" val="1248799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GB" sz="2800" dirty="0" smtClean="0"/>
              <a:t>Genesis </a:t>
            </a:r>
            <a:r>
              <a:rPr lang="zh-CN" altLang="en-US" sz="2800" dirty="0" smtClean="0"/>
              <a:t>创世记</a:t>
            </a:r>
            <a:r>
              <a:rPr lang="en-GB" sz="2800" dirty="0" smtClean="0"/>
              <a:t> </a:t>
            </a:r>
            <a:r>
              <a:rPr lang="en-US" altLang="zh-CN" sz="2800" dirty="0" smtClean="0">
                <a:solidFill>
                  <a:srgbClr val="FF0000"/>
                </a:solidFill>
              </a:rPr>
              <a:t>3</a:t>
            </a:r>
            <a:r>
              <a:rPr lang="en-GB" sz="2800" dirty="0" smtClean="0">
                <a:solidFill>
                  <a:srgbClr val="FF0000"/>
                </a:solidFill>
              </a:rPr>
              <a:t>.2</a:t>
            </a:r>
            <a:r>
              <a:rPr lang="en-US" altLang="zh-CN" sz="2800" dirty="0" smtClean="0">
                <a:solidFill>
                  <a:srgbClr val="FF0000"/>
                </a:solidFill>
              </a:rPr>
              <a:t>4</a:t>
            </a:r>
            <a:endParaRPr lang="en-GB" sz="2800" dirty="0">
              <a:solidFill>
                <a:srgbClr val="FF0000"/>
              </a:solidFill>
            </a:endParaRPr>
          </a:p>
        </p:txBody>
      </p:sp>
      <p:sp>
        <p:nvSpPr>
          <p:cNvPr id="3" name="Content Placeholder 2"/>
          <p:cNvSpPr>
            <a:spLocks noGrp="1"/>
          </p:cNvSpPr>
          <p:nvPr>
            <p:ph idx="1"/>
          </p:nvPr>
        </p:nvSpPr>
        <p:spPr>
          <a:xfrm>
            <a:off x="457200" y="1066800"/>
            <a:ext cx="8229600" cy="4525963"/>
          </a:xfrm>
        </p:spPr>
        <p:txBody>
          <a:bodyPr>
            <a:normAutofit/>
          </a:bodyPr>
          <a:lstStyle/>
          <a:p>
            <a:pPr marL="0" indent="0">
              <a:buNone/>
            </a:pPr>
            <a:r>
              <a:rPr lang="en-US" altLang="zh-CN" sz="2800" dirty="0" smtClean="0"/>
              <a:t>So</a:t>
            </a:r>
            <a:r>
              <a:rPr lang="en-GB" altLang="zh-CN" sz="2800" dirty="0" smtClean="0"/>
              <a:t> He drove the man out; and at the east of the garden of Eden He stationed the </a:t>
            </a:r>
            <a:r>
              <a:rPr lang="en-GB" altLang="zh-CN" sz="2800" i="1" dirty="0" smtClean="0"/>
              <a:t>cherubim</a:t>
            </a:r>
            <a:r>
              <a:rPr lang="en-GB" altLang="zh-CN" sz="2800" dirty="0" smtClean="0"/>
              <a:t>, and the flaming sword which turned every direction, to guard the way to the tree of life.</a:t>
            </a:r>
          </a:p>
          <a:p>
            <a:pPr marL="0" indent="0">
              <a:buNone/>
            </a:pPr>
            <a:endParaRPr lang="en-GB" sz="2800" dirty="0"/>
          </a:p>
          <a:p>
            <a:pPr marL="0" indent="0">
              <a:lnSpc>
                <a:spcPts val="3700"/>
              </a:lnSpc>
              <a:buNone/>
            </a:pPr>
            <a:r>
              <a:rPr lang="zh-CN" altLang="en-US" sz="2800" dirty="0" smtClean="0"/>
              <a:t>之后，又在伊甸园东面派下基路伯和旋转飞舞的火剑，把通往生命之树的路封了。</a:t>
            </a:r>
            <a:endParaRPr lang="en-GB" sz="2800" dirty="0"/>
          </a:p>
        </p:txBody>
      </p:sp>
    </p:spTree>
    <p:extLst>
      <p:ext uri="{BB962C8B-B14F-4D97-AF65-F5344CB8AC3E}">
        <p14:creationId xmlns:p14="http://schemas.microsoft.com/office/powerpoint/2010/main" val="203008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90749"/>
            <a:ext cx="7772400" cy="2000251"/>
          </a:xfrm>
        </p:spPr>
        <p:txBody>
          <a:bodyPr>
            <a:normAutofit/>
          </a:bodyPr>
          <a:lstStyle/>
          <a:p>
            <a:r>
              <a:rPr lang="en-US" altLang="zh-CN" sz="2800" i="1" dirty="0" smtClean="0"/>
              <a:t>Cherubim</a:t>
            </a:r>
            <a:r>
              <a:rPr lang="en-US" altLang="zh-CN" sz="2800" dirty="0" smtClean="0"/>
              <a:t> are two high-ranking angels </a:t>
            </a:r>
            <a:br>
              <a:rPr lang="en-US" altLang="zh-CN" sz="2800" dirty="0" smtClean="0"/>
            </a:br>
            <a:r>
              <a:rPr lang="en-US" altLang="zh-CN" sz="2800" dirty="0" smtClean="0"/>
              <a:t>who stand closest to Yahweh God. </a:t>
            </a:r>
            <a:br>
              <a:rPr lang="en-US" altLang="zh-CN" sz="2800" dirty="0" smtClean="0"/>
            </a:br>
            <a:r>
              <a:rPr lang="en-US" altLang="zh-CN" sz="2800" dirty="0" smtClean="0"/>
              <a:t/>
            </a:r>
            <a:br>
              <a:rPr lang="en-US" altLang="zh-CN" sz="2800" dirty="0" smtClean="0"/>
            </a:br>
            <a:r>
              <a:rPr lang="zh-CN" altLang="en-US" sz="2800" dirty="0" smtClean="0"/>
              <a:t>基路伯是高级天使，上帝雅伟的两位近身侍从。</a:t>
            </a:r>
            <a:endParaRPr lang="en-GB" sz="2800" dirty="0"/>
          </a:p>
        </p:txBody>
      </p:sp>
    </p:spTree>
    <p:extLst>
      <p:ext uri="{BB962C8B-B14F-4D97-AF65-F5344CB8AC3E}">
        <p14:creationId xmlns:p14="http://schemas.microsoft.com/office/powerpoint/2010/main" val="3612723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sz="3200" dirty="0" smtClean="0"/>
              <a:t>Genesis </a:t>
            </a:r>
            <a:r>
              <a:rPr lang="zh-CN" altLang="en-US" sz="3200" dirty="0" smtClean="0"/>
              <a:t>创世记</a:t>
            </a:r>
            <a:r>
              <a:rPr lang="en-GB" sz="3200" dirty="0" smtClean="0"/>
              <a:t> </a:t>
            </a:r>
            <a:r>
              <a:rPr lang="en-US" altLang="zh-CN" sz="3200" dirty="0" smtClean="0"/>
              <a:t>11</a:t>
            </a:r>
            <a:r>
              <a:rPr lang="en-GB" sz="3200" dirty="0" smtClean="0"/>
              <a:t>.</a:t>
            </a:r>
            <a:r>
              <a:rPr lang="en-US" altLang="zh-CN" sz="3200" dirty="0" smtClean="0"/>
              <a:t>1-2</a:t>
            </a:r>
            <a:endParaRPr lang="en-GB" sz="3200" dirty="0"/>
          </a:p>
        </p:txBody>
      </p:sp>
      <p:sp>
        <p:nvSpPr>
          <p:cNvPr id="3" name="Content Placeholder 2"/>
          <p:cNvSpPr>
            <a:spLocks noGrp="1"/>
          </p:cNvSpPr>
          <p:nvPr>
            <p:ph idx="1"/>
          </p:nvPr>
        </p:nvSpPr>
        <p:spPr>
          <a:xfrm>
            <a:off x="457200" y="1295400"/>
            <a:ext cx="8229600" cy="4525963"/>
          </a:xfrm>
        </p:spPr>
        <p:txBody>
          <a:bodyPr>
            <a:normAutofit/>
          </a:bodyPr>
          <a:lstStyle/>
          <a:p>
            <a:pPr marL="0" indent="0">
              <a:buNone/>
            </a:pPr>
            <a:r>
              <a:rPr lang="en-GB" sz="2800" dirty="0" smtClean="0"/>
              <a:t>Now the whole earth used the same language and the same words. And it came about as they journeyed east, that they found a plain in the land of Shinar and settled there.</a:t>
            </a:r>
          </a:p>
          <a:p>
            <a:pPr marL="0" indent="0">
              <a:buNone/>
            </a:pPr>
            <a:endParaRPr lang="en-GB" sz="2800" dirty="0"/>
          </a:p>
          <a:p>
            <a:pPr marL="0" indent="0">
              <a:lnSpc>
                <a:spcPts val="3700"/>
              </a:lnSpc>
              <a:buNone/>
            </a:pPr>
            <a:r>
              <a:rPr lang="zh-CN" altLang="en-US" sz="2800" dirty="0"/>
              <a:t>起</a:t>
            </a:r>
            <a:r>
              <a:rPr lang="zh-CN" altLang="en-US" sz="2800" dirty="0" smtClean="0"/>
              <a:t>初，天下只有一门语言，人类全说同样的话。后来，他们迁移到了东方，在示拿地方发现一片平原，便住下了。</a:t>
            </a:r>
            <a:endParaRPr lang="en-GB" sz="2800" dirty="0"/>
          </a:p>
        </p:txBody>
      </p:sp>
    </p:spTree>
    <p:extLst>
      <p:ext uri="{BB962C8B-B14F-4D97-AF65-F5344CB8AC3E}">
        <p14:creationId xmlns:p14="http://schemas.microsoft.com/office/powerpoint/2010/main" val="2001054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55837"/>
            <a:ext cx="8229600" cy="3154363"/>
          </a:xfrm>
        </p:spPr>
        <p:txBody>
          <a:bodyPr>
            <a:normAutofit/>
          </a:bodyPr>
          <a:lstStyle/>
          <a:p>
            <a:pPr marL="0" indent="0" algn="ctr">
              <a:buNone/>
            </a:pPr>
            <a:r>
              <a:rPr lang="en-GB" dirty="0" smtClean="0"/>
              <a:t>The clue</a:t>
            </a:r>
          </a:p>
          <a:p>
            <a:pPr marL="0" indent="0" algn="ctr">
              <a:buNone/>
            </a:pPr>
            <a:r>
              <a:rPr lang="zh-CN" altLang="en-US" dirty="0" smtClean="0"/>
              <a:t>线索</a:t>
            </a:r>
            <a:endParaRPr lang="en-GB" dirty="0"/>
          </a:p>
        </p:txBody>
      </p:sp>
    </p:spTree>
    <p:extLst>
      <p:ext uri="{BB962C8B-B14F-4D97-AF65-F5344CB8AC3E}">
        <p14:creationId xmlns:p14="http://schemas.microsoft.com/office/powerpoint/2010/main" val="4200534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GB" sz="2800" dirty="0" smtClean="0"/>
              <a:t>Genesis </a:t>
            </a:r>
            <a:r>
              <a:rPr lang="zh-CN" altLang="en-US" sz="2800" dirty="0" smtClean="0"/>
              <a:t>创世记</a:t>
            </a:r>
            <a:r>
              <a:rPr lang="en-GB" sz="2800" dirty="0" smtClean="0"/>
              <a:t> </a:t>
            </a:r>
            <a:r>
              <a:rPr lang="en-US" altLang="zh-CN" sz="2800" dirty="0" smtClean="0">
                <a:solidFill>
                  <a:srgbClr val="FF0000"/>
                </a:solidFill>
              </a:rPr>
              <a:t>11</a:t>
            </a:r>
            <a:r>
              <a:rPr lang="en-GB" sz="2800" dirty="0" smtClean="0">
                <a:solidFill>
                  <a:srgbClr val="FF0000"/>
                </a:solidFill>
              </a:rPr>
              <a:t>.5, </a:t>
            </a:r>
            <a:r>
              <a:rPr lang="en-US" altLang="zh-CN" sz="2800" dirty="0" smtClean="0">
                <a:solidFill>
                  <a:srgbClr val="FF0000"/>
                </a:solidFill>
              </a:rPr>
              <a:t>7-8</a:t>
            </a:r>
            <a:endParaRPr lang="en-GB" sz="2800" dirty="0">
              <a:solidFill>
                <a:srgbClr val="FF0000"/>
              </a:solidFill>
            </a:endParaRPr>
          </a:p>
        </p:txBody>
      </p:sp>
      <p:sp>
        <p:nvSpPr>
          <p:cNvPr id="3" name="Content Placeholder 2"/>
          <p:cNvSpPr>
            <a:spLocks noGrp="1"/>
          </p:cNvSpPr>
          <p:nvPr>
            <p:ph idx="1"/>
          </p:nvPr>
        </p:nvSpPr>
        <p:spPr>
          <a:xfrm>
            <a:off x="457200" y="914400"/>
            <a:ext cx="8229600" cy="5334000"/>
          </a:xfrm>
        </p:spPr>
        <p:txBody>
          <a:bodyPr>
            <a:normAutofit lnSpcReduction="10000"/>
          </a:bodyPr>
          <a:lstStyle/>
          <a:p>
            <a:pPr marL="0" indent="0">
              <a:buNone/>
            </a:pPr>
            <a:r>
              <a:rPr lang="en-GB" sz="2800" dirty="0" smtClean="0"/>
              <a:t>5   And Yahweh came down to see the city and the tower which the sons of men had built…                          7   And </a:t>
            </a:r>
            <a:r>
              <a:rPr lang="en-GB" sz="2800" dirty="0" smtClean="0">
                <a:solidFill>
                  <a:srgbClr val="FF0000"/>
                </a:solidFill>
              </a:rPr>
              <a:t>Yahweh said</a:t>
            </a:r>
            <a:r>
              <a:rPr lang="en-GB" sz="2800" dirty="0" smtClean="0"/>
              <a:t>, </a:t>
            </a:r>
            <a:r>
              <a:rPr lang="en-GB" sz="2800" dirty="0" smtClean="0">
                <a:solidFill>
                  <a:srgbClr val="FF0000"/>
                </a:solidFill>
              </a:rPr>
              <a:t>“Come, let us go down </a:t>
            </a:r>
            <a:r>
              <a:rPr lang="en-GB" sz="2800" dirty="0" smtClean="0"/>
              <a:t>and there confuse their language, that they may not understand one another’s speech.”   8  </a:t>
            </a:r>
            <a:r>
              <a:rPr lang="en-US" altLang="zh-CN" sz="2800" dirty="0" smtClean="0"/>
              <a:t>S</a:t>
            </a:r>
            <a:r>
              <a:rPr lang="en-GB" altLang="zh-CN" sz="2800" dirty="0" smtClean="0"/>
              <a:t>o Yahweh scattered them abroad from there over the face of the whole earth; and they stopped building the city.</a:t>
            </a:r>
            <a:endParaRPr lang="en-GB" sz="2800" dirty="0" smtClean="0"/>
          </a:p>
          <a:p>
            <a:pPr marL="0" indent="0">
              <a:buNone/>
            </a:pPr>
            <a:endParaRPr lang="en-US" sz="2800" dirty="0"/>
          </a:p>
          <a:p>
            <a:pPr marL="0" indent="0">
              <a:lnSpc>
                <a:spcPts val="3700"/>
              </a:lnSpc>
              <a:buNone/>
            </a:pPr>
            <a:r>
              <a:rPr lang="en-GB" altLang="zh-CN" sz="2800" dirty="0" smtClean="0"/>
              <a:t>5  </a:t>
            </a:r>
            <a:r>
              <a:rPr lang="zh-CN" altLang="en-US" sz="2800" dirty="0" smtClean="0">
                <a:solidFill>
                  <a:srgbClr val="FF0000"/>
                </a:solidFill>
              </a:rPr>
              <a:t>雅伟从天降临</a:t>
            </a:r>
            <a:r>
              <a:rPr lang="zh-CN" altLang="en-US" sz="2800" dirty="0" smtClean="0"/>
              <a:t>，见人们忙着建城造塔，</a:t>
            </a:r>
            <a:r>
              <a:rPr lang="zh-CN" altLang="en-US" sz="2800" dirty="0" smtClean="0">
                <a:solidFill>
                  <a:srgbClr val="FF0000"/>
                </a:solidFill>
              </a:rPr>
              <a:t>说</a:t>
            </a:r>
            <a:r>
              <a:rPr lang="zh-CN" altLang="en-US" sz="2800" dirty="0" smtClean="0"/>
              <a:t>：  </a:t>
            </a:r>
            <a:r>
              <a:rPr lang="en-GB" altLang="zh-CN" sz="2800" dirty="0" smtClean="0"/>
              <a:t>7</a:t>
            </a:r>
            <a:r>
              <a:rPr lang="zh-CN" altLang="en-US" sz="2800" dirty="0" smtClean="0"/>
              <a:t>“</a:t>
            </a:r>
            <a:r>
              <a:rPr lang="zh-CN" altLang="en-US" sz="2800" dirty="0" smtClean="0">
                <a:solidFill>
                  <a:srgbClr val="FF0000"/>
                </a:solidFill>
              </a:rPr>
              <a:t>快， 让我们下去</a:t>
            </a:r>
            <a:r>
              <a:rPr lang="zh-CN" altLang="en-US" sz="2800" dirty="0" smtClean="0"/>
              <a:t>搅乱他们的语言，叫他们一个听不懂一个！” </a:t>
            </a:r>
            <a:r>
              <a:rPr lang="en-GB" altLang="zh-CN" sz="2800" dirty="0" smtClean="0"/>
              <a:t>8 </a:t>
            </a:r>
            <a:r>
              <a:rPr lang="zh-CN" altLang="en-US" sz="2800" dirty="0" smtClean="0"/>
              <a:t>说罢，雅伟将造城的人拆散了分遣各地；城，也就停建了。</a:t>
            </a:r>
            <a:endParaRPr lang="en-GB" sz="2800"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29614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a:t>P</a:t>
            </a:r>
            <a:r>
              <a:rPr lang="en-US" sz="2800" dirty="0" smtClean="0"/>
              <a:t>arallel passage in Genesis below that describes Yahweh coming to earth accompanied by angels:</a:t>
            </a:r>
          </a:p>
          <a:p>
            <a:pPr marL="0" indent="0">
              <a:buNone/>
            </a:pPr>
            <a:endParaRPr lang="en-US" sz="2800" dirty="0"/>
          </a:p>
          <a:p>
            <a:pPr marL="0" indent="0" algn="ctr">
              <a:buNone/>
            </a:pPr>
            <a:r>
              <a:rPr lang="en-US" sz="2800" dirty="0" smtClean="0"/>
              <a:t>Genesis  </a:t>
            </a:r>
            <a:r>
              <a:rPr lang="zh-CN" altLang="en-US" sz="2800" dirty="0" smtClean="0"/>
              <a:t>创世记 </a:t>
            </a:r>
            <a:r>
              <a:rPr lang="en-US" sz="2800" dirty="0" smtClean="0"/>
              <a:t>18-19</a:t>
            </a:r>
            <a:r>
              <a:rPr lang="zh-CN" altLang="en-US" sz="2800" dirty="0" smtClean="0"/>
              <a:t>章</a:t>
            </a:r>
            <a:endParaRPr lang="en-US" altLang="zh-CN" sz="2800" dirty="0" smtClean="0"/>
          </a:p>
          <a:p>
            <a:pPr marL="0" indent="0" algn="ctr">
              <a:buNone/>
            </a:pPr>
            <a:endParaRPr lang="en-US" sz="2800" dirty="0"/>
          </a:p>
          <a:p>
            <a:pPr marL="0" indent="0">
              <a:buNone/>
            </a:pPr>
            <a:r>
              <a:rPr lang="zh-CN" altLang="en-US" sz="2800" dirty="0"/>
              <a:t>上</a:t>
            </a:r>
            <a:r>
              <a:rPr lang="zh-CN" altLang="en-US" sz="2800" dirty="0" smtClean="0"/>
              <a:t>面经文记述上帝雅伟</a:t>
            </a:r>
            <a:r>
              <a:rPr lang="zh-CN" altLang="en-US" sz="2800" dirty="0"/>
              <a:t>降临</a:t>
            </a:r>
            <a:r>
              <a:rPr lang="zh-CN" altLang="en-US" sz="2800" dirty="0" smtClean="0"/>
              <a:t>，来到凡间，随行有两位近身侍从。</a:t>
            </a:r>
            <a:endParaRPr lang="en-GB" sz="2800" dirty="0"/>
          </a:p>
        </p:txBody>
      </p:sp>
    </p:spTree>
    <p:extLst>
      <p:ext uri="{BB962C8B-B14F-4D97-AF65-F5344CB8AC3E}">
        <p14:creationId xmlns:p14="http://schemas.microsoft.com/office/powerpoint/2010/main" val="1025633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GB" sz="2800" dirty="0" smtClean="0"/>
              <a:t>Genesis </a:t>
            </a:r>
            <a:r>
              <a:rPr lang="zh-CN" altLang="en-US" sz="2800" dirty="0" smtClean="0"/>
              <a:t>创世记</a:t>
            </a:r>
            <a:r>
              <a:rPr lang="en-GB" sz="2800" dirty="0" smtClean="0"/>
              <a:t> </a:t>
            </a:r>
            <a:r>
              <a:rPr lang="en-US" altLang="zh-CN" sz="2800" dirty="0" smtClean="0"/>
              <a:t>18</a:t>
            </a:r>
            <a:r>
              <a:rPr lang="en-GB" sz="2800" dirty="0" smtClean="0"/>
              <a:t>.1</a:t>
            </a:r>
            <a:r>
              <a:rPr lang="en-US" altLang="zh-CN" sz="2800" dirty="0" smtClean="0"/>
              <a:t>-2</a:t>
            </a:r>
            <a:endParaRPr lang="en-GB" sz="2800" dirty="0"/>
          </a:p>
        </p:txBody>
      </p:sp>
      <p:sp>
        <p:nvSpPr>
          <p:cNvPr id="3" name="Content Placeholder 2"/>
          <p:cNvSpPr>
            <a:spLocks noGrp="1"/>
          </p:cNvSpPr>
          <p:nvPr>
            <p:ph idx="1"/>
          </p:nvPr>
        </p:nvSpPr>
        <p:spPr>
          <a:xfrm>
            <a:off x="457200" y="914400"/>
            <a:ext cx="8229600" cy="5181600"/>
          </a:xfrm>
        </p:spPr>
        <p:txBody>
          <a:bodyPr>
            <a:normAutofit/>
          </a:bodyPr>
          <a:lstStyle/>
          <a:p>
            <a:pPr marL="0" indent="0">
              <a:buNone/>
            </a:pPr>
            <a:r>
              <a:rPr lang="en-GB" sz="2800" dirty="0" smtClean="0"/>
              <a:t>And </a:t>
            </a:r>
            <a:r>
              <a:rPr lang="en-GB" sz="2800" dirty="0" smtClean="0">
                <a:solidFill>
                  <a:srgbClr val="FF0000"/>
                </a:solidFill>
              </a:rPr>
              <a:t>Yahweh appeared to Abraham </a:t>
            </a:r>
            <a:r>
              <a:rPr lang="en-GB" sz="2800" dirty="0" smtClean="0"/>
              <a:t>by the oaks of </a:t>
            </a:r>
            <a:r>
              <a:rPr lang="en-GB" sz="2800" dirty="0" err="1" smtClean="0"/>
              <a:t>Mamre</a:t>
            </a:r>
            <a:r>
              <a:rPr lang="en-GB" sz="2800" dirty="0" smtClean="0"/>
              <a:t>, while he was sitting at the tent door in the heat of the day. And when he lifted up his eyes and looked, behold, </a:t>
            </a:r>
            <a:r>
              <a:rPr lang="en-GB" sz="2800" dirty="0" smtClean="0">
                <a:solidFill>
                  <a:srgbClr val="FF0000"/>
                </a:solidFill>
              </a:rPr>
              <a:t>three men </a:t>
            </a:r>
            <a:r>
              <a:rPr lang="en-GB" sz="2800" dirty="0" smtClean="0"/>
              <a:t>were standing opposite him; and when he saw them, he bowed himself to the ground.</a:t>
            </a:r>
          </a:p>
          <a:p>
            <a:pPr marL="0" indent="0">
              <a:buNone/>
            </a:pPr>
            <a:endParaRPr lang="en-GB" sz="2800" dirty="0" smtClean="0"/>
          </a:p>
          <a:p>
            <a:pPr marL="0" indent="0">
              <a:lnSpc>
                <a:spcPts val="3700"/>
              </a:lnSpc>
              <a:buNone/>
            </a:pPr>
            <a:r>
              <a:rPr lang="zh-CN" altLang="en-US" sz="2800" dirty="0"/>
              <a:t>一</a:t>
            </a:r>
            <a:r>
              <a:rPr lang="zh-CN" altLang="en-US" sz="2800" dirty="0" smtClean="0"/>
              <a:t>天下午，暑气最盛的时候，亚伯拉罕正坐在帐篷门口乘凉，</a:t>
            </a:r>
            <a:r>
              <a:rPr lang="zh-CN" altLang="en-US" sz="2800" dirty="0" smtClean="0">
                <a:solidFill>
                  <a:srgbClr val="FF0000"/>
                </a:solidFill>
              </a:rPr>
              <a:t>雅伟</a:t>
            </a:r>
            <a:r>
              <a:rPr lang="zh-CN" altLang="en-US" sz="2800" dirty="0" smtClean="0"/>
              <a:t>在幔利的橡树下向他</a:t>
            </a:r>
            <a:r>
              <a:rPr lang="zh-CN" altLang="en-US" sz="2800" dirty="0" smtClean="0">
                <a:solidFill>
                  <a:srgbClr val="FF0000"/>
                </a:solidFill>
              </a:rPr>
              <a:t>显现了</a:t>
            </a:r>
            <a:r>
              <a:rPr lang="zh-CN" altLang="en-US" sz="2800" dirty="0" smtClean="0"/>
              <a:t>。他一抬头，啊，那里站着</a:t>
            </a:r>
            <a:r>
              <a:rPr lang="zh-CN" altLang="en-US" sz="2800" dirty="0" smtClean="0">
                <a:solidFill>
                  <a:srgbClr val="FF0000"/>
                </a:solidFill>
              </a:rPr>
              <a:t>三个人</a:t>
            </a:r>
            <a:r>
              <a:rPr lang="zh-CN" altLang="en-US" sz="2800" dirty="0" smtClean="0"/>
              <a:t>！赶紧跑上去迎接，俯伏在地。</a:t>
            </a:r>
            <a:endParaRPr lang="en-GB" sz="2800" dirty="0"/>
          </a:p>
          <a:p>
            <a:pPr marL="0" indent="0">
              <a:buNone/>
            </a:pPr>
            <a:endParaRPr lang="en-GB" sz="2800" dirty="0"/>
          </a:p>
        </p:txBody>
      </p:sp>
    </p:spTree>
    <p:extLst>
      <p:ext uri="{BB962C8B-B14F-4D97-AF65-F5344CB8AC3E}">
        <p14:creationId xmlns:p14="http://schemas.microsoft.com/office/powerpoint/2010/main" val="920959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GB" sz="2800" dirty="0" smtClean="0"/>
              <a:t>Genesis </a:t>
            </a:r>
            <a:r>
              <a:rPr lang="zh-CN" altLang="en-US" sz="2800" dirty="0" smtClean="0"/>
              <a:t>创世记</a:t>
            </a:r>
            <a:r>
              <a:rPr lang="en-GB" sz="2800" dirty="0" smtClean="0"/>
              <a:t> </a:t>
            </a:r>
            <a:r>
              <a:rPr lang="en-US" altLang="zh-CN" sz="2800" dirty="0" smtClean="0"/>
              <a:t>18.16-18</a:t>
            </a:r>
            <a:endParaRPr lang="en-GB" sz="2800" dirty="0"/>
          </a:p>
        </p:txBody>
      </p:sp>
      <p:sp>
        <p:nvSpPr>
          <p:cNvPr id="3" name="Content Placeholder 2"/>
          <p:cNvSpPr>
            <a:spLocks noGrp="1"/>
          </p:cNvSpPr>
          <p:nvPr>
            <p:ph idx="1"/>
          </p:nvPr>
        </p:nvSpPr>
        <p:spPr>
          <a:xfrm>
            <a:off x="457200" y="914400"/>
            <a:ext cx="8229600" cy="5410200"/>
          </a:xfrm>
        </p:spPr>
        <p:txBody>
          <a:bodyPr>
            <a:normAutofit/>
          </a:bodyPr>
          <a:lstStyle/>
          <a:p>
            <a:pPr marL="0" indent="0">
              <a:buNone/>
            </a:pPr>
            <a:r>
              <a:rPr lang="en-GB" sz="2800" dirty="0" smtClean="0"/>
              <a:t>Then the men rose up from there, and looked down toward Sodom; and Abraham was walking with them to send them off.  And Yahweh said, “Shall I hide from Abraham what I am about to do, since Abraham will surely become a great and mighty nation, and in him all the nations of the earth will be blessed?”</a:t>
            </a:r>
          </a:p>
          <a:p>
            <a:pPr marL="0" indent="0">
              <a:buNone/>
            </a:pPr>
            <a:endParaRPr lang="en-GB" sz="2800" dirty="0"/>
          </a:p>
          <a:p>
            <a:pPr marL="0" indent="0">
              <a:lnSpc>
                <a:spcPts val="3700"/>
              </a:lnSpc>
              <a:buNone/>
            </a:pPr>
            <a:r>
              <a:rPr lang="zh-CN" altLang="en-US" sz="2800" dirty="0" smtClean="0"/>
              <a:t>三位客人用了餐，重新上路；亚伯拉罕为他们送行，陪他们走到远远望见所多玛的山上。雅伟心想：“我此行的目的，何必瞒着亚伯拉罕？他将来要成为一大民族，天下万族都要因他而蒙福。”</a:t>
            </a:r>
            <a:endParaRPr lang="en-GB" sz="2800" dirty="0"/>
          </a:p>
        </p:txBody>
      </p:sp>
    </p:spTree>
    <p:extLst>
      <p:ext uri="{BB962C8B-B14F-4D97-AF65-F5344CB8AC3E}">
        <p14:creationId xmlns:p14="http://schemas.microsoft.com/office/powerpoint/2010/main" val="503557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GB" sz="2800" dirty="0" smtClean="0"/>
              <a:t>Genesis </a:t>
            </a:r>
            <a:r>
              <a:rPr lang="zh-CN" altLang="en-US" sz="2800" dirty="0" smtClean="0"/>
              <a:t>创世记</a:t>
            </a:r>
            <a:r>
              <a:rPr lang="en-GB" sz="2800" dirty="0" smtClean="0"/>
              <a:t> </a:t>
            </a:r>
            <a:r>
              <a:rPr lang="en-US" altLang="zh-CN" sz="2800" dirty="0" smtClean="0"/>
              <a:t>18.22  19.1</a:t>
            </a:r>
            <a:endParaRPr lang="en-GB" sz="2800" dirty="0"/>
          </a:p>
        </p:txBody>
      </p:sp>
      <p:sp>
        <p:nvSpPr>
          <p:cNvPr id="3" name="Content Placeholder 2"/>
          <p:cNvSpPr>
            <a:spLocks noGrp="1"/>
          </p:cNvSpPr>
          <p:nvPr>
            <p:ph idx="1"/>
          </p:nvPr>
        </p:nvSpPr>
        <p:spPr>
          <a:xfrm>
            <a:off x="457200" y="990601"/>
            <a:ext cx="8229600" cy="5334000"/>
          </a:xfrm>
        </p:spPr>
        <p:txBody>
          <a:bodyPr>
            <a:normAutofit fontScale="92500" lnSpcReduction="10000"/>
          </a:bodyPr>
          <a:lstStyle/>
          <a:p>
            <a:pPr marL="0" indent="0">
              <a:buNone/>
            </a:pPr>
            <a:r>
              <a:rPr lang="en-GB" sz="2800" dirty="0" smtClean="0"/>
              <a:t>18.22   Then the men turned away from there and went toward Sodom, while Abraham was still standing before </a:t>
            </a:r>
            <a:r>
              <a:rPr lang="en-GB" sz="2800" dirty="0" smtClean="0">
                <a:solidFill>
                  <a:srgbClr val="FF0000"/>
                </a:solidFill>
              </a:rPr>
              <a:t>Yahweh</a:t>
            </a:r>
            <a:r>
              <a:rPr lang="en-GB" sz="2800" dirty="0" smtClean="0"/>
              <a:t>.</a:t>
            </a:r>
          </a:p>
          <a:p>
            <a:pPr marL="0" indent="0">
              <a:buNone/>
            </a:pPr>
            <a:r>
              <a:rPr lang="en-GB" sz="2800" dirty="0" smtClean="0"/>
              <a:t>19.1     Now </a:t>
            </a:r>
            <a:r>
              <a:rPr lang="en-GB" sz="2800" dirty="0" smtClean="0">
                <a:solidFill>
                  <a:srgbClr val="FF0000"/>
                </a:solidFill>
              </a:rPr>
              <a:t>the two angels </a:t>
            </a:r>
            <a:r>
              <a:rPr lang="en-GB" sz="2800" dirty="0" smtClean="0"/>
              <a:t>came to Sodom in the evening as Lot was sitting in the gate of Sodom. When Lot saw them, he rose to meet them and bowed with his face to the ground.</a:t>
            </a:r>
          </a:p>
          <a:p>
            <a:pPr marL="0" indent="0">
              <a:buNone/>
            </a:pPr>
            <a:endParaRPr lang="en-GB" sz="2800" dirty="0" smtClean="0"/>
          </a:p>
          <a:p>
            <a:pPr marL="0" indent="0">
              <a:lnSpc>
                <a:spcPts val="3700"/>
              </a:lnSpc>
              <a:buNone/>
            </a:pPr>
            <a:r>
              <a:rPr lang="en-US" altLang="zh-CN" sz="2800" dirty="0" smtClean="0"/>
              <a:t>18.22  </a:t>
            </a:r>
            <a:r>
              <a:rPr lang="zh-CN" altLang="en-US" sz="2800" dirty="0" smtClean="0"/>
              <a:t>另外两位客人便转身朝所多玛走去。亚伯拉罕站在</a:t>
            </a:r>
            <a:r>
              <a:rPr lang="zh-CN" altLang="en-US" sz="2800" dirty="0" smtClean="0">
                <a:solidFill>
                  <a:srgbClr val="FF0000"/>
                </a:solidFill>
              </a:rPr>
              <a:t>雅伟</a:t>
            </a:r>
            <a:r>
              <a:rPr lang="zh-CN" altLang="en-US" sz="2800" dirty="0" smtClean="0"/>
              <a:t>面前。</a:t>
            </a:r>
            <a:endParaRPr lang="en-US" altLang="zh-CN" sz="2800" dirty="0" smtClean="0"/>
          </a:p>
          <a:p>
            <a:pPr marL="0" indent="0">
              <a:lnSpc>
                <a:spcPts val="3700"/>
              </a:lnSpc>
              <a:buNone/>
            </a:pPr>
            <a:r>
              <a:rPr lang="en-US" altLang="zh-CN" sz="2800" dirty="0" smtClean="0"/>
              <a:t>19.1   </a:t>
            </a:r>
            <a:r>
              <a:rPr lang="zh-CN" altLang="en-US" sz="2800" dirty="0" smtClean="0"/>
              <a:t>黄昏时分，</a:t>
            </a:r>
            <a:r>
              <a:rPr lang="zh-CN" altLang="en-US" sz="2800" dirty="0" smtClean="0">
                <a:solidFill>
                  <a:srgbClr val="FF0000"/>
                </a:solidFill>
              </a:rPr>
              <a:t>两位天使</a:t>
            </a:r>
            <a:r>
              <a:rPr lang="zh-CN" altLang="en-US" sz="2800" dirty="0" smtClean="0"/>
              <a:t>到了所多玛。罗得正坐在城门口，一见他们，忙起身迎接，上前伏俯在地。</a:t>
            </a:r>
            <a:endParaRPr lang="en-GB" sz="2800" dirty="0" smtClean="0"/>
          </a:p>
          <a:p>
            <a:pPr marL="0" indent="0">
              <a:buNone/>
            </a:pPr>
            <a:endParaRPr lang="en-US" sz="2800" dirty="0" smtClean="0"/>
          </a:p>
          <a:p>
            <a:pPr marL="0" indent="0">
              <a:buNone/>
            </a:pPr>
            <a:endParaRPr lang="en-GB" sz="2800" dirty="0"/>
          </a:p>
        </p:txBody>
      </p:sp>
    </p:spTree>
    <p:extLst>
      <p:ext uri="{BB962C8B-B14F-4D97-AF65-F5344CB8AC3E}">
        <p14:creationId xmlns:p14="http://schemas.microsoft.com/office/powerpoint/2010/main" val="3170816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Can it be proved from </a:t>
            </a:r>
            <a:r>
              <a:rPr lang="en-GB" sz="3200" dirty="0" smtClean="0"/>
              <a:t>Genesis 1.26</a:t>
            </a:r>
            <a:r>
              <a:rPr lang="en-GB" sz="3200" dirty="0" smtClean="0"/>
              <a:t/>
            </a:r>
            <a:br>
              <a:rPr lang="en-GB" sz="3200" dirty="0" smtClean="0"/>
            </a:br>
            <a:r>
              <a:rPr lang="en-US" sz="3200" dirty="0" smtClean="0"/>
              <a:t>God is </a:t>
            </a:r>
            <a:r>
              <a:rPr lang="en-US" altLang="zh-CN" sz="3200" dirty="0" smtClean="0"/>
              <a:t>three</a:t>
            </a:r>
            <a:r>
              <a:rPr lang="en-GB" altLang="zh-CN" sz="3200" dirty="0" smtClean="0"/>
              <a:t> persons in one God</a:t>
            </a:r>
            <a:r>
              <a:rPr lang="en-GB" sz="3200" dirty="0" smtClean="0"/>
              <a:t>?</a:t>
            </a:r>
            <a:br>
              <a:rPr lang="en-GB" sz="3200" dirty="0" smtClean="0"/>
            </a:br>
            <a:r>
              <a:rPr lang="en-GB" sz="3200" dirty="0" smtClean="0"/>
              <a:t/>
            </a:r>
            <a:br>
              <a:rPr lang="en-GB" sz="3200" dirty="0" smtClean="0"/>
            </a:br>
            <a:r>
              <a:rPr lang="zh-CN" altLang="en-US" sz="3200" dirty="0" smtClean="0"/>
              <a:t>凭创世记</a:t>
            </a:r>
            <a:r>
              <a:rPr lang="en-US" altLang="zh-CN" sz="3200" dirty="0" smtClean="0"/>
              <a:t>1.26</a:t>
            </a:r>
            <a:r>
              <a:rPr lang="zh-CN" altLang="en-US" sz="3200" dirty="0" smtClean="0"/>
              <a:t>能否证明上帝是三位一体？</a:t>
            </a:r>
            <a:endParaRPr lang="en-GB" sz="3200" dirty="0"/>
          </a:p>
        </p:txBody>
      </p:sp>
    </p:spTree>
    <p:extLst>
      <p:ext uri="{BB962C8B-B14F-4D97-AF65-F5344CB8AC3E}">
        <p14:creationId xmlns:p14="http://schemas.microsoft.com/office/powerpoint/2010/main" val="3581262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05000"/>
            <a:ext cx="7772400" cy="2381250"/>
          </a:xfrm>
        </p:spPr>
        <p:txBody>
          <a:bodyPr>
            <a:noAutofit/>
          </a:bodyPr>
          <a:lstStyle/>
          <a:p>
            <a:r>
              <a:rPr lang="en-US" altLang="zh-CN" sz="2800" dirty="0" smtClean="0"/>
              <a:t>Relevant passages that depict </a:t>
            </a:r>
            <a:br>
              <a:rPr lang="en-US" altLang="zh-CN" sz="2800" dirty="0" smtClean="0"/>
            </a:br>
            <a:r>
              <a:rPr lang="en-US" altLang="zh-CN" sz="2800" dirty="0" smtClean="0"/>
              <a:t>Yahweh God’s heavenly court</a:t>
            </a:r>
            <a:br>
              <a:rPr lang="en-US" altLang="zh-CN" sz="2800" dirty="0" smtClean="0"/>
            </a:br>
            <a:r>
              <a:rPr lang="en-US" altLang="zh-CN" sz="2800" dirty="0" smtClean="0"/>
              <a:t/>
            </a:r>
            <a:br>
              <a:rPr lang="en-US" altLang="zh-CN" sz="2800" dirty="0" smtClean="0"/>
            </a:br>
            <a:r>
              <a:rPr lang="zh-CN" altLang="en-US" sz="2800" dirty="0" smtClean="0"/>
              <a:t>记述上帝雅伟在天庭的经文</a:t>
            </a:r>
            <a:endParaRPr lang="en-GB" sz="2800" dirty="0"/>
          </a:p>
        </p:txBody>
      </p:sp>
    </p:spTree>
    <p:extLst>
      <p:ext uri="{BB962C8B-B14F-4D97-AF65-F5344CB8AC3E}">
        <p14:creationId xmlns:p14="http://schemas.microsoft.com/office/powerpoint/2010/main" val="40581778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GB" sz="2800" dirty="0" smtClean="0"/>
              <a:t>1 Kings </a:t>
            </a:r>
            <a:r>
              <a:rPr lang="zh-CN" altLang="en-US" sz="2800" dirty="0"/>
              <a:t>列王</a:t>
            </a:r>
            <a:r>
              <a:rPr lang="zh-CN" altLang="en-US" sz="2800" dirty="0" smtClean="0"/>
              <a:t>记上</a:t>
            </a:r>
            <a:r>
              <a:rPr lang="en-GB" sz="2800" dirty="0" smtClean="0"/>
              <a:t> </a:t>
            </a:r>
            <a:r>
              <a:rPr lang="en-US" sz="2800" dirty="0" smtClean="0"/>
              <a:t>22</a:t>
            </a:r>
            <a:r>
              <a:rPr lang="en-US" altLang="zh-CN" sz="2800" dirty="0" smtClean="0"/>
              <a:t>.19</a:t>
            </a:r>
            <a:endParaRPr lang="en-GB" sz="2800" dirty="0"/>
          </a:p>
        </p:txBody>
      </p:sp>
      <p:sp>
        <p:nvSpPr>
          <p:cNvPr id="3" name="Content Placeholder 2"/>
          <p:cNvSpPr>
            <a:spLocks noGrp="1"/>
          </p:cNvSpPr>
          <p:nvPr>
            <p:ph idx="1"/>
          </p:nvPr>
        </p:nvSpPr>
        <p:spPr>
          <a:xfrm>
            <a:off x="457200" y="1295400"/>
            <a:ext cx="8229600" cy="4525963"/>
          </a:xfrm>
        </p:spPr>
        <p:txBody>
          <a:bodyPr>
            <a:normAutofit/>
          </a:bodyPr>
          <a:lstStyle/>
          <a:p>
            <a:pPr marL="0" indent="0">
              <a:buNone/>
            </a:pPr>
            <a:r>
              <a:rPr lang="en-US" sz="2800" dirty="0" smtClean="0"/>
              <a:t>And Micaiah said, “Therefore , hear the word of Yahweh. I</a:t>
            </a:r>
            <a:r>
              <a:rPr lang="en-GB" sz="2800" dirty="0"/>
              <a:t> </a:t>
            </a:r>
            <a:r>
              <a:rPr lang="en-GB" sz="2800" dirty="0" smtClean="0"/>
              <a:t>saw Yahweh sitting on His throne, and all the armies of heaven standing by Him on His right and on His left.</a:t>
            </a:r>
            <a:r>
              <a:rPr lang="en-US" sz="2800" dirty="0" smtClean="0"/>
              <a:t>”</a:t>
            </a:r>
          </a:p>
          <a:p>
            <a:pPr marL="0" indent="0">
              <a:buNone/>
            </a:pPr>
            <a:endParaRPr lang="en-US" sz="2800" dirty="0" smtClean="0"/>
          </a:p>
          <a:p>
            <a:pPr marL="0" indent="0">
              <a:lnSpc>
                <a:spcPts val="3840"/>
              </a:lnSpc>
              <a:buNone/>
            </a:pPr>
            <a:r>
              <a:rPr lang="zh-CN" altLang="en-US" sz="2800" dirty="0"/>
              <a:t>米</a:t>
            </a:r>
            <a:r>
              <a:rPr lang="zh-CN" altLang="en-US" sz="2800" dirty="0" smtClean="0"/>
              <a:t>该亚说：“因此，你要听雅伟的话；我看见雅伟坐在祂的宝座上，</a:t>
            </a:r>
            <a:r>
              <a:rPr lang="zh-CN" altLang="en-US" sz="2800" dirty="0"/>
              <a:t>天</a:t>
            </a:r>
            <a:r>
              <a:rPr lang="zh-CN" altLang="en-US" sz="2800" dirty="0" smtClean="0"/>
              <a:t>上的万军都侍立在祂的左右。”</a:t>
            </a:r>
            <a:endParaRPr lang="en-US" dirty="0"/>
          </a:p>
          <a:p>
            <a:pPr marL="0" indent="0">
              <a:buNone/>
            </a:pPr>
            <a:endParaRPr lang="en-GB" sz="2800" dirty="0"/>
          </a:p>
        </p:txBody>
      </p:sp>
    </p:spTree>
    <p:extLst>
      <p:ext uri="{BB962C8B-B14F-4D97-AF65-F5344CB8AC3E}">
        <p14:creationId xmlns:p14="http://schemas.microsoft.com/office/powerpoint/2010/main" val="3793362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GB" sz="2800" dirty="0" smtClean="0"/>
              <a:t>Job </a:t>
            </a:r>
            <a:r>
              <a:rPr lang="zh-CN" altLang="en-US" sz="2800" dirty="0" smtClean="0"/>
              <a:t>约伯记</a:t>
            </a:r>
            <a:r>
              <a:rPr lang="en-GB" sz="2800" dirty="0" smtClean="0"/>
              <a:t> </a:t>
            </a:r>
            <a:r>
              <a:rPr lang="en-US" altLang="zh-CN" sz="2800" dirty="0" smtClean="0"/>
              <a:t>1.6  2.1</a:t>
            </a:r>
            <a:endParaRPr lang="en-GB" sz="2800" dirty="0"/>
          </a:p>
        </p:txBody>
      </p:sp>
      <p:sp>
        <p:nvSpPr>
          <p:cNvPr id="3" name="Content Placeholder 2"/>
          <p:cNvSpPr>
            <a:spLocks noGrp="1"/>
          </p:cNvSpPr>
          <p:nvPr>
            <p:ph idx="1"/>
          </p:nvPr>
        </p:nvSpPr>
        <p:spPr/>
        <p:txBody>
          <a:bodyPr>
            <a:normAutofit/>
          </a:bodyPr>
          <a:lstStyle/>
          <a:p>
            <a:pPr marL="0" indent="0">
              <a:buNone/>
            </a:pPr>
            <a:r>
              <a:rPr lang="en-US" altLang="zh-CN" sz="2800" dirty="0" smtClean="0"/>
              <a:t>Now</a:t>
            </a:r>
            <a:r>
              <a:rPr lang="en-GB" altLang="zh-CN" sz="2800" dirty="0" smtClean="0"/>
              <a:t> there was a day when the sons of God came to present themselves before Yahweh, and Satan also came among them.</a:t>
            </a:r>
          </a:p>
          <a:p>
            <a:pPr marL="0" indent="0">
              <a:buNone/>
            </a:pPr>
            <a:endParaRPr lang="en-GB" sz="2800" dirty="0"/>
          </a:p>
          <a:p>
            <a:pPr marL="0" indent="0">
              <a:lnSpc>
                <a:spcPts val="3700"/>
              </a:lnSpc>
              <a:buNone/>
            </a:pPr>
            <a:r>
              <a:rPr lang="zh-CN" altLang="en-US" sz="2800" dirty="0" smtClean="0"/>
              <a:t>却说有一天，众神子</a:t>
            </a:r>
            <a:r>
              <a:rPr lang="zh-CN" altLang="en-US" sz="2800" dirty="0"/>
              <a:t>一齐</a:t>
            </a:r>
            <a:r>
              <a:rPr lang="zh-CN" altLang="en-US" sz="2800" dirty="0" smtClean="0"/>
              <a:t>侍立于雅伟的面前，撒旦也来了，夹在神子中间。</a:t>
            </a:r>
            <a:endParaRPr lang="en-GB" sz="2800" dirty="0"/>
          </a:p>
        </p:txBody>
      </p:sp>
    </p:spTree>
    <p:extLst>
      <p:ext uri="{BB962C8B-B14F-4D97-AF65-F5344CB8AC3E}">
        <p14:creationId xmlns:p14="http://schemas.microsoft.com/office/powerpoint/2010/main" val="3508424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GB" sz="2800" dirty="0" smtClean="0"/>
              <a:t>Job </a:t>
            </a:r>
            <a:r>
              <a:rPr lang="zh-CN" altLang="en-US" sz="2800" dirty="0" smtClean="0"/>
              <a:t>约伯记</a:t>
            </a:r>
            <a:r>
              <a:rPr lang="en-GB" sz="2800" dirty="0" smtClean="0"/>
              <a:t> </a:t>
            </a:r>
            <a:r>
              <a:rPr lang="en-US" altLang="zh-CN" sz="2800" dirty="0" smtClean="0">
                <a:solidFill>
                  <a:srgbClr val="FF0000"/>
                </a:solidFill>
              </a:rPr>
              <a:t>15.7-8</a:t>
            </a:r>
            <a:endParaRPr lang="en-GB" sz="2800" dirty="0">
              <a:solidFill>
                <a:srgbClr val="FF0000"/>
              </a:solidFill>
            </a:endParaRPr>
          </a:p>
        </p:txBody>
      </p:sp>
      <p:sp>
        <p:nvSpPr>
          <p:cNvPr id="3" name="Content Placeholder 2"/>
          <p:cNvSpPr>
            <a:spLocks noGrp="1"/>
          </p:cNvSpPr>
          <p:nvPr>
            <p:ph idx="1"/>
          </p:nvPr>
        </p:nvSpPr>
        <p:spPr>
          <a:xfrm>
            <a:off x="457200" y="1066800"/>
            <a:ext cx="8229600" cy="4876800"/>
          </a:xfrm>
        </p:spPr>
        <p:txBody>
          <a:bodyPr>
            <a:normAutofit/>
          </a:bodyPr>
          <a:lstStyle/>
          <a:p>
            <a:pPr marL="0" indent="0">
              <a:buNone/>
            </a:pPr>
            <a:r>
              <a:rPr lang="en-GB" sz="2800" dirty="0" smtClean="0"/>
              <a:t>      Were you the first man to be born? </a:t>
            </a:r>
          </a:p>
          <a:p>
            <a:pPr marL="0" indent="0">
              <a:buNone/>
            </a:pPr>
            <a:r>
              <a:rPr lang="en-GB" sz="2800" dirty="0" smtClean="0"/>
              <a:t>      Or were you brought forth before the hills? </a:t>
            </a:r>
          </a:p>
          <a:p>
            <a:pPr marL="0" indent="0">
              <a:buNone/>
            </a:pPr>
            <a:r>
              <a:rPr lang="en-GB" sz="2800" dirty="0" smtClean="0"/>
              <a:t>      </a:t>
            </a:r>
            <a:r>
              <a:rPr lang="en-GB" sz="2800" dirty="0" smtClean="0">
                <a:solidFill>
                  <a:srgbClr val="FF0000"/>
                </a:solidFill>
              </a:rPr>
              <a:t>Do you hear the secret counsel of God</a:t>
            </a:r>
            <a:r>
              <a:rPr lang="en-GB" sz="2800" dirty="0" smtClean="0"/>
              <a:t>, </a:t>
            </a:r>
          </a:p>
          <a:p>
            <a:pPr marL="0" indent="0">
              <a:buNone/>
            </a:pPr>
            <a:r>
              <a:rPr lang="en-GB" sz="2800" dirty="0" smtClean="0"/>
              <a:t>      and limit wisdom to yourself?</a:t>
            </a:r>
          </a:p>
          <a:p>
            <a:pPr marL="0" indent="0">
              <a:buNone/>
            </a:pPr>
            <a:endParaRPr lang="en-GB" sz="2800" dirty="0"/>
          </a:p>
          <a:p>
            <a:pPr marL="0" indent="0">
              <a:buNone/>
            </a:pPr>
            <a:r>
              <a:rPr lang="zh-CN" altLang="en-US" sz="2800" dirty="0" smtClean="0"/>
              <a:t>      难道你是来世第一人，</a:t>
            </a:r>
            <a:endParaRPr lang="en-US" altLang="zh-CN" sz="2800" dirty="0" smtClean="0"/>
          </a:p>
          <a:p>
            <a:pPr marL="0" indent="0">
              <a:buNone/>
            </a:pPr>
            <a:r>
              <a:rPr lang="zh-CN" altLang="en-US" sz="2800" dirty="0" smtClean="0"/>
              <a:t>      受造于群山之先？</a:t>
            </a:r>
            <a:endParaRPr lang="en-US" altLang="zh-CN" sz="2800" dirty="0" smtClean="0"/>
          </a:p>
          <a:p>
            <a:pPr marL="0" indent="0">
              <a:buNone/>
            </a:pPr>
            <a:r>
              <a:rPr lang="zh-CN" altLang="en-US" sz="2800" dirty="0" smtClean="0"/>
              <a:t>      </a:t>
            </a:r>
            <a:r>
              <a:rPr lang="zh-CN" altLang="en-US" sz="2800" dirty="0" smtClean="0">
                <a:solidFill>
                  <a:srgbClr val="FF0000"/>
                </a:solidFill>
              </a:rPr>
              <a:t>莫非你听到了上帝的密旨</a:t>
            </a:r>
            <a:r>
              <a:rPr lang="zh-CN" altLang="en-US" sz="2800" dirty="0" smtClean="0"/>
              <a:t>，</a:t>
            </a:r>
            <a:endParaRPr lang="en-US" altLang="zh-CN" sz="2800" dirty="0" smtClean="0"/>
          </a:p>
          <a:p>
            <a:pPr marL="0" indent="0">
              <a:buNone/>
            </a:pPr>
            <a:r>
              <a:rPr lang="zh-CN" altLang="en-US" sz="2800" dirty="0" smtClean="0"/>
              <a:t>      居然将智慧独占？</a:t>
            </a:r>
            <a:endParaRPr lang="en-GB" sz="2800" dirty="0"/>
          </a:p>
        </p:txBody>
      </p:sp>
    </p:spTree>
    <p:extLst>
      <p:ext uri="{BB962C8B-B14F-4D97-AF65-F5344CB8AC3E}">
        <p14:creationId xmlns:p14="http://schemas.microsoft.com/office/powerpoint/2010/main" val="44042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371600"/>
          </a:xfrm>
        </p:spPr>
        <p:txBody>
          <a:bodyPr>
            <a:normAutofit/>
          </a:bodyPr>
          <a:lstStyle/>
          <a:p>
            <a:r>
              <a:rPr lang="en-US" altLang="zh-CN" sz="2800" dirty="0" smtClean="0"/>
              <a:t>“</a:t>
            </a:r>
            <a:r>
              <a:rPr lang="en-US" altLang="zh-CN" sz="2800" dirty="0" smtClean="0">
                <a:solidFill>
                  <a:srgbClr val="FF0000"/>
                </a:solidFill>
              </a:rPr>
              <a:t>secret counsel </a:t>
            </a:r>
            <a:r>
              <a:rPr lang="en-US" altLang="zh-CN" sz="2800" dirty="0" smtClean="0"/>
              <a:t>of God</a:t>
            </a:r>
            <a:r>
              <a:rPr lang="zh-CN" altLang="en-US" sz="2800" dirty="0" smtClean="0"/>
              <a:t>  上帝的</a:t>
            </a:r>
            <a:r>
              <a:rPr lang="zh-CN" altLang="en-US" sz="2800" dirty="0" smtClean="0">
                <a:solidFill>
                  <a:srgbClr val="FF0000"/>
                </a:solidFill>
              </a:rPr>
              <a:t>密旨</a:t>
            </a:r>
            <a:r>
              <a:rPr lang="en-US" altLang="zh-CN" sz="2800" dirty="0" smtClean="0"/>
              <a:t>”</a:t>
            </a:r>
            <a:br>
              <a:rPr lang="en-US" altLang="zh-CN" sz="2800" dirty="0" smtClean="0"/>
            </a:br>
            <a:r>
              <a:rPr lang="en-GB" sz="2800" dirty="0" smtClean="0">
                <a:solidFill>
                  <a:srgbClr val="FF0000"/>
                </a:solidFill>
              </a:rPr>
              <a:t>Sod</a:t>
            </a:r>
            <a:r>
              <a:rPr lang="en-GB" sz="2800" dirty="0" smtClean="0"/>
              <a:t/>
            </a:r>
            <a:br>
              <a:rPr lang="en-GB" sz="2800" dirty="0" smtClean="0"/>
            </a:br>
            <a:r>
              <a:rPr lang="en-GB" sz="2800" dirty="0" smtClean="0"/>
              <a:t>Hebrew </a:t>
            </a:r>
            <a:r>
              <a:rPr lang="zh-CN" altLang="en-US" sz="2800" dirty="0" smtClean="0"/>
              <a:t>希伯来语</a:t>
            </a:r>
            <a:endParaRPr lang="en-GB" sz="2800" dirty="0"/>
          </a:p>
        </p:txBody>
      </p:sp>
      <p:sp>
        <p:nvSpPr>
          <p:cNvPr id="3" name="Content Placeholder 2"/>
          <p:cNvSpPr>
            <a:spLocks noGrp="1"/>
          </p:cNvSpPr>
          <p:nvPr>
            <p:ph idx="1"/>
          </p:nvPr>
        </p:nvSpPr>
        <p:spPr>
          <a:xfrm>
            <a:off x="685800" y="1798637"/>
            <a:ext cx="7848600" cy="4525963"/>
          </a:xfrm>
        </p:spPr>
        <p:txBody>
          <a:bodyPr>
            <a:normAutofit/>
          </a:bodyPr>
          <a:lstStyle/>
          <a:p>
            <a:pPr marL="0" indent="0">
              <a:buNone/>
            </a:pPr>
            <a:endParaRPr lang="en-GB" sz="2800" dirty="0" smtClean="0"/>
          </a:p>
          <a:p>
            <a:pPr marL="514350" indent="-514350">
              <a:buFont typeface="+mj-lt"/>
              <a:buAutoNum type="arabicPeriod"/>
            </a:pPr>
            <a:r>
              <a:rPr lang="en-GB" sz="2800" dirty="0" smtClean="0"/>
              <a:t>Confident conversations  </a:t>
            </a:r>
            <a:r>
              <a:rPr lang="zh-CN" altLang="en-US" sz="2800" dirty="0" smtClean="0"/>
              <a:t>知</a:t>
            </a:r>
            <a:r>
              <a:rPr lang="zh-CN" altLang="en-US" sz="2800" dirty="0"/>
              <a:t>己之间的密</a:t>
            </a:r>
            <a:r>
              <a:rPr lang="zh-CN" altLang="en-US" sz="2800" dirty="0" smtClean="0"/>
              <a:t>谈。</a:t>
            </a:r>
            <a:endParaRPr lang="en-GB" sz="2800" dirty="0"/>
          </a:p>
          <a:p>
            <a:pPr marL="514350" indent="-514350">
              <a:buFont typeface="+mj-lt"/>
              <a:buAutoNum type="arabicPeriod"/>
            </a:pPr>
            <a:r>
              <a:rPr lang="en-GB" sz="2800" dirty="0"/>
              <a:t>Circle of </a:t>
            </a:r>
            <a:r>
              <a:rPr lang="en-GB" sz="2800" dirty="0" smtClean="0"/>
              <a:t>confidants </a:t>
            </a:r>
            <a:r>
              <a:rPr lang="zh-CN" altLang="en-US" sz="2800" dirty="0"/>
              <a:t>心腹</a:t>
            </a:r>
            <a:r>
              <a:rPr lang="zh-CN" altLang="en-US" sz="2800" dirty="0" smtClean="0"/>
              <a:t>朋友。</a:t>
            </a:r>
            <a:endParaRPr lang="en-GB" sz="2800" dirty="0"/>
          </a:p>
          <a:p>
            <a:pPr marL="1257300" lvl="3" indent="0">
              <a:buNone/>
            </a:pPr>
            <a:endParaRPr lang="en-GB" sz="2800" dirty="0"/>
          </a:p>
        </p:txBody>
      </p:sp>
    </p:spTree>
    <p:extLst>
      <p:ext uri="{BB962C8B-B14F-4D97-AF65-F5344CB8AC3E}">
        <p14:creationId xmlns:p14="http://schemas.microsoft.com/office/powerpoint/2010/main" val="5696127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GB" sz="2800" dirty="0" smtClean="0"/>
              <a:t>Job </a:t>
            </a:r>
            <a:r>
              <a:rPr lang="zh-CN" altLang="en-US" sz="2800" dirty="0" smtClean="0"/>
              <a:t>约伯记</a:t>
            </a:r>
            <a:r>
              <a:rPr lang="en-GB" sz="2800" dirty="0" smtClean="0"/>
              <a:t> </a:t>
            </a:r>
            <a:r>
              <a:rPr lang="en-US" altLang="zh-CN" sz="2800" dirty="0" smtClean="0"/>
              <a:t>15.7-8</a:t>
            </a:r>
            <a:endParaRPr lang="en-GB" sz="2800" dirty="0"/>
          </a:p>
        </p:txBody>
      </p:sp>
      <p:sp>
        <p:nvSpPr>
          <p:cNvPr id="3" name="Content Placeholder 2"/>
          <p:cNvSpPr>
            <a:spLocks noGrp="1"/>
          </p:cNvSpPr>
          <p:nvPr>
            <p:ph idx="1"/>
          </p:nvPr>
        </p:nvSpPr>
        <p:spPr>
          <a:xfrm>
            <a:off x="457200" y="1066800"/>
            <a:ext cx="8229600" cy="4876800"/>
          </a:xfrm>
        </p:spPr>
        <p:txBody>
          <a:bodyPr>
            <a:normAutofit/>
          </a:bodyPr>
          <a:lstStyle/>
          <a:p>
            <a:pPr marL="0" indent="0">
              <a:buNone/>
            </a:pPr>
            <a:r>
              <a:rPr lang="en-GB" sz="2800" dirty="0" smtClean="0"/>
              <a:t>      Were you the first man to be born? </a:t>
            </a:r>
          </a:p>
          <a:p>
            <a:pPr marL="0" indent="0">
              <a:buNone/>
            </a:pPr>
            <a:r>
              <a:rPr lang="en-GB" sz="2800" dirty="0" smtClean="0"/>
              <a:t>      Or were you brought forth before the hills? </a:t>
            </a:r>
          </a:p>
          <a:p>
            <a:pPr marL="0" indent="0">
              <a:buNone/>
            </a:pPr>
            <a:r>
              <a:rPr lang="en-GB" sz="2800" dirty="0" smtClean="0"/>
              <a:t>      </a:t>
            </a:r>
            <a:r>
              <a:rPr lang="en-GB" sz="2800" dirty="0" smtClean="0">
                <a:solidFill>
                  <a:srgbClr val="FF0000"/>
                </a:solidFill>
              </a:rPr>
              <a:t>Do you hear the secret counsel of God</a:t>
            </a:r>
            <a:r>
              <a:rPr lang="en-US" sz="2800" dirty="0"/>
              <a:t> (Sod)</a:t>
            </a:r>
            <a:r>
              <a:rPr lang="en-GB" sz="2800" dirty="0" smtClean="0"/>
              <a:t>, </a:t>
            </a:r>
          </a:p>
          <a:p>
            <a:pPr marL="0" indent="0">
              <a:buNone/>
            </a:pPr>
            <a:r>
              <a:rPr lang="en-GB" sz="2800" dirty="0" smtClean="0"/>
              <a:t>      and limit wisdom to yourself?</a:t>
            </a:r>
          </a:p>
          <a:p>
            <a:pPr marL="0" indent="0">
              <a:buNone/>
            </a:pPr>
            <a:endParaRPr lang="en-GB" sz="2800" dirty="0"/>
          </a:p>
          <a:p>
            <a:pPr marL="0" indent="0">
              <a:buNone/>
            </a:pPr>
            <a:r>
              <a:rPr lang="zh-CN" altLang="en-US" sz="2800" dirty="0" smtClean="0"/>
              <a:t>      难道你是来世第一人，</a:t>
            </a:r>
            <a:endParaRPr lang="en-US" altLang="zh-CN" sz="2800" dirty="0" smtClean="0"/>
          </a:p>
          <a:p>
            <a:pPr marL="0" indent="0">
              <a:buNone/>
            </a:pPr>
            <a:r>
              <a:rPr lang="zh-CN" altLang="en-US" sz="2800" dirty="0" smtClean="0"/>
              <a:t>      受造于群山之先？</a:t>
            </a:r>
            <a:endParaRPr lang="en-US" altLang="zh-CN" sz="2800" dirty="0" smtClean="0"/>
          </a:p>
          <a:p>
            <a:pPr marL="0" indent="0">
              <a:buNone/>
            </a:pPr>
            <a:r>
              <a:rPr lang="zh-CN" altLang="en-US" sz="2800" dirty="0" smtClean="0"/>
              <a:t>      </a:t>
            </a:r>
            <a:r>
              <a:rPr lang="zh-CN" altLang="en-US" sz="2800" dirty="0" smtClean="0">
                <a:solidFill>
                  <a:srgbClr val="FF0000"/>
                </a:solidFill>
              </a:rPr>
              <a:t>莫非你听到了上帝的密旨</a:t>
            </a:r>
            <a:r>
              <a:rPr lang="en-US" sz="2800" dirty="0"/>
              <a:t>(Sod) </a:t>
            </a:r>
            <a:r>
              <a:rPr lang="zh-CN" altLang="en-US" sz="2800" dirty="0" smtClean="0"/>
              <a:t>，</a:t>
            </a:r>
            <a:endParaRPr lang="en-US" altLang="zh-CN" sz="2800" dirty="0" smtClean="0"/>
          </a:p>
          <a:p>
            <a:pPr marL="0" indent="0">
              <a:buNone/>
            </a:pPr>
            <a:r>
              <a:rPr lang="zh-CN" altLang="en-US" sz="2800" dirty="0" smtClean="0"/>
              <a:t>      居然将智慧独占？</a:t>
            </a:r>
            <a:endParaRPr lang="en-GB" sz="2800" dirty="0"/>
          </a:p>
        </p:txBody>
      </p:sp>
    </p:spTree>
    <p:extLst>
      <p:ext uri="{BB962C8B-B14F-4D97-AF65-F5344CB8AC3E}">
        <p14:creationId xmlns:p14="http://schemas.microsoft.com/office/powerpoint/2010/main" val="18650484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Psalms </a:t>
            </a:r>
            <a:r>
              <a:rPr lang="zh-CN" altLang="en-US" sz="2800" dirty="0"/>
              <a:t>诗篇</a:t>
            </a:r>
            <a:r>
              <a:rPr lang="en-GB" sz="2800" dirty="0" smtClean="0"/>
              <a:t> </a:t>
            </a:r>
            <a:r>
              <a:rPr lang="en-US" altLang="zh-CN" sz="2800" dirty="0" smtClean="0"/>
              <a:t>55.13-14</a:t>
            </a:r>
            <a:endParaRPr lang="en-GB" sz="2800" dirty="0"/>
          </a:p>
        </p:txBody>
      </p:sp>
      <p:sp>
        <p:nvSpPr>
          <p:cNvPr id="3" name="Content Placeholder 2"/>
          <p:cNvSpPr>
            <a:spLocks noGrp="1"/>
          </p:cNvSpPr>
          <p:nvPr>
            <p:ph idx="1"/>
          </p:nvPr>
        </p:nvSpPr>
        <p:spPr>
          <a:xfrm>
            <a:off x="457200" y="1295400"/>
            <a:ext cx="8229600" cy="5105400"/>
          </a:xfrm>
        </p:spPr>
        <p:txBody>
          <a:bodyPr>
            <a:normAutofit/>
          </a:bodyPr>
          <a:lstStyle/>
          <a:p>
            <a:pPr marL="0" indent="0">
              <a:buNone/>
            </a:pPr>
            <a:r>
              <a:rPr lang="en-GB" sz="2800" dirty="0" smtClean="0"/>
              <a:t>          But it is you, a man my equal, </a:t>
            </a:r>
          </a:p>
          <a:p>
            <a:pPr marL="0" indent="0">
              <a:buNone/>
            </a:pPr>
            <a:r>
              <a:rPr lang="en-GB" sz="2800" dirty="0" smtClean="0"/>
              <a:t>          my companion and my familiar friend. </a:t>
            </a:r>
          </a:p>
          <a:p>
            <a:pPr marL="0" indent="0">
              <a:buNone/>
            </a:pPr>
            <a:r>
              <a:rPr lang="en-GB" sz="2800" dirty="0" smtClean="0"/>
              <a:t>          We who had </a:t>
            </a:r>
            <a:r>
              <a:rPr lang="en-GB" sz="2800" dirty="0" smtClean="0">
                <a:solidFill>
                  <a:srgbClr val="FF0000"/>
                </a:solidFill>
              </a:rPr>
              <a:t>sweet fellowship</a:t>
            </a:r>
            <a:r>
              <a:rPr lang="en-GB" sz="2800" dirty="0" smtClean="0"/>
              <a:t> </a:t>
            </a:r>
            <a:r>
              <a:rPr lang="en-US" sz="2800" dirty="0" smtClean="0"/>
              <a:t>(Sod) </a:t>
            </a:r>
            <a:r>
              <a:rPr lang="en-GB" sz="2800" dirty="0" smtClean="0"/>
              <a:t>together, </a:t>
            </a:r>
          </a:p>
          <a:p>
            <a:pPr marL="0" indent="0">
              <a:buNone/>
            </a:pPr>
            <a:r>
              <a:rPr lang="en-US" altLang="zh-CN" sz="2800" dirty="0" smtClean="0"/>
              <a:t>          W</a:t>
            </a:r>
            <a:r>
              <a:rPr lang="en-GB" sz="2800" dirty="0" err="1" smtClean="0"/>
              <a:t>alked</a:t>
            </a:r>
            <a:r>
              <a:rPr lang="en-GB" sz="2800" dirty="0" smtClean="0"/>
              <a:t> in the house of God in the throng.</a:t>
            </a:r>
          </a:p>
          <a:p>
            <a:pPr marL="0" indent="0">
              <a:buNone/>
            </a:pPr>
            <a:endParaRPr lang="en-GB" sz="2800" dirty="0"/>
          </a:p>
          <a:p>
            <a:pPr marL="0" indent="0">
              <a:lnSpc>
                <a:spcPts val="3800"/>
              </a:lnSpc>
              <a:buNone/>
            </a:pPr>
            <a:r>
              <a:rPr lang="zh-CN" altLang="en-US" sz="2800" dirty="0" smtClean="0"/>
              <a:t>          没想到是你</a:t>
            </a:r>
            <a:r>
              <a:rPr lang="en-US" altLang="zh-CN" sz="2800" dirty="0" smtClean="0"/>
              <a:t>——</a:t>
            </a:r>
            <a:r>
              <a:rPr lang="zh-CN" altLang="en-US" sz="2800" dirty="0" smtClean="0"/>
              <a:t>我的同道，</a:t>
            </a:r>
            <a:endParaRPr lang="en-US" altLang="zh-CN" sz="2800" dirty="0" smtClean="0"/>
          </a:p>
          <a:p>
            <a:pPr marL="0" indent="0">
              <a:lnSpc>
                <a:spcPts val="3800"/>
              </a:lnSpc>
              <a:buNone/>
            </a:pPr>
            <a:r>
              <a:rPr lang="zh-CN" altLang="en-US" sz="2800" dirty="0" smtClean="0"/>
              <a:t>          我的伙伴我的</a:t>
            </a:r>
            <a:r>
              <a:rPr lang="zh-CN" altLang="en-US" sz="2800" dirty="0">
                <a:solidFill>
                  <a:srgbClr val="FF0000"/>
                </a:solidFill>
              </a:rPr>
              <a:t>心</a:t>
            </a:r>
            <a:r>
              <a:rPr lang="zh-CN" altLang="en-US" sz="2800" dirty="0" smtClean="0">
                <a:solidFill>
                  <a:srgbClr val="FF0000"/>
                </a:solidFill>
              </a:rPr>
              <a:t>腹</a:t>
            </a:r>
            <a:r>
              <a:rPr lang="zh-CN" altLang="en-US" sz="2800" dirty="0" smtClean="0"/>
              <a:t>。</a:t>
            </a:r>
            <a:endParaRPr lang="en-US" altLang="zh-CN" sz="2800" dirty="0" smtClean="0"/>
          </a:p>
          <a:p>
            <a:pPr marL="0" indent="0">
              <a:lnSpc>
                <a:spcPts val="3800"/>
              </a:lnSpc>
              <a:buNone/>
            </a:pPr>
            <a:r>
              <a:rPr lang="zh-CN" altLang="en-US" sz="2800" dirty="0" smtClean="0"/>
              <a:t>          曾几何时还彼此</a:t>
            </a:r>
            <a:r>
              <a:rPr lang="zh-CN" altLang="en-US" sz="2800" dirty="0" smtClean="0">
                <a:solidFill>
                  <a:srgbClr val="FF0000"/>
                </a:solidFill>
              </a:rPr>
              <a:t>密谈</a:t>
            </a:r>
            <a:r>
              <a:rPr lang="en-US" sz="2800" dirty="0"/>
              <a:t>(Sod) </a:t>
            </a:r>
            <a:r>
              <a:rPr lang="zh-CN" altLang="en-US" sz="2800" dirty="0" smtClean="0"/>
              <a:t>，那么和睦，</a:t>
            </a:r>
            <a:endParaRPr lang="en-US" altLang="zh-CN" sz="2800" dirty="0" smtClean="0"/>
          </a:p>
          <a:p>
            <a:pPr marL="0" indent="0">
              <a:lnSpc>
                <a:spcPts val="3800"/>
              </a:lnSpc>
              <a:buNone/>
            </a:pPr>
            <a:r>
              <a:rPr lang="zh-CN" altLang="en-US" sz="2800" dirty="0" smtClean="0"/>
              <a:t>          一同走进上帝的殿堂！</a:t>
            </a:r>
            <a:endParaRPr lang="en-GB" sz="2800" dirty="0"/>
          </a:p>
        </p:txBody>
      </p:sp>
    </p:spTree>
    <p:extLst>
      <p:ext uri="{BB962C8B-B14F-4D97-AF65-F5344CB8AC3E}">
        <p14:creationId xmlns:p14="http://schemas.microsoft.com/office/powerpoint/2010/main" val="15953840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GB" sz="2800" dirty="0" smtClean="0"/>
              <a:t>Job </a:t>
            </a:r>
            <a:r>
              <a:rPr lang="zh-CN" altLang="en-US" sz="2800" dirty="0" smtClean="0"/>
              <a:t>约伯记</a:t>
            </a:r>
            <a:r>
              <a:rPr lang="en-GB" sz="2800" dirty="0" smtClean="0"/>
              <a:t> </a:t>
            </a:r>
            <a:r>
              <a:rPr lang="en-US" altLang="zh-CN" sz="2800" dirty="0" smtClean="0"/>
              <a:t>15.7-8</a:t>
            </a:r>
            <a:endParaRPr lang="en-GB" sz="2800" dirty="0"/>
          </a:p>
        </p:txBody>
      </p:sp>
      <p:sp>
        <p:nvSpPr>
          <p:cNvPr id="3" name="Content Placeholder 2"/>
          <p:cNvSpPr>
            <a:spLocks noGrp="1"/>
          </p:cNvSpPr>
          <p:nvPr>
            <p:ph idx="1"/>
          </p:nvPr>
        </p:nvSpPr>
        <p:spPr>
          <a:xfrm>
            <a:off x="457200" y="1066800"/>
            <a:ext cx="8229600" cy="4876800"/>
          </a:xfrm>
        </p:spPr>
        <p:txBody>
          <a:bodyPr>
            <a:normAutofit/>
          </a:bodyPr>
          <a:lstStyle/>
          <a:p>
            <a:pPr marL="0" indent="0">
              <a:buNone/>
            </a:pPr>
            <a:r>
              <a:rPr lang="en-GB" sz="2800" dirty="0" smtClean="0"/>
              <a:t>      Were you the first man to be born? </a:t>
            </a:r>
          </a:p>
          <a:p>
            <a:pPr marL="0" indent="0">
              <a:buNone/>
            </a:pPr>
            <a:r>
              <a:rPr lang="en-GB" sz="2800" dirty="0" smtClean="0"/>
              <a:t>      Or were you brought forth before the hills? </a:t>
            </a:r>
          </a:p>
          <a:p>
            <a:pPr marL="0" indent="0">
              <a:buNone/>
            </a:pPr>
            <a:r>
              <a:rPr lang="en-GB" sz="2800" dirty="0" smtClean="0"/>
              <a:t>      </a:t>
            </a:r>
            <a:r>
              <a:rPr lang="en-GB" sz="2800" dirty="0" smtClean="0">
                <a:solidFill>
                  <a:srgbClr val="FF0000"/>
                </a:solidFill>
              </a:rPr>
              <a:t>Do you hear the secret counsel of God</a:t>
            </a:r>
            <a:r>
              <a:rPr lang="en-GB" sz="2800" dirty="0" smtClean="0"/>
              <a:t>, </a:t>
            </a:r>
          </a:p>
          <a:p>
            <a:pPr marL="0" indent="0">
              <a:buNone/>
            </a:pPr>
            <a:r>
              <a:rPr lang="en-GB" sz="2800" dirty="0" smtClean="0"/>
              <a:t>      and limit wisdom to yourself?</a:t>
            </a:r>
          </a:p>
          <a:p>
            <a:pPr marL="0" indent="0">
              <a:buNone/>
            </a:pPr>
            <a:endParaRPr lang="en-GB" sz="2800" dirty="0"/>
          </a:p>
          <a:p>
            <a:pPr marL="0" indent="0">
              <a:buNone/>
            </a:pPr>
            <a:r>
              <a:rPr lang="zh-CN" altLang="en-US" sz="2800" dirty="0" smtClean="0"/>
              <a:t>      难道你是来世第一人，</a:t>
            </a:r>
            <a:endParaRPr lang="en-US" altLang="zh-CN" sz="2800" dirty="0" smtClean="0"/>
          </a:p>
          <a:p>
            <a:pPr marL="0" indent="0">
              <a:buNone/>
            </a:pPr>
            <a:r>
              <a:rPr lang="zh-CN" altLang="en-US" sz="2800" dirty="0" smtClean="0"/>
              <a:t>      受造于群山之先？</a:t>
            </a:r>
            <a:endParaRPr lang="en-US" altLang="zh-CN" sz="2800" dirty="0" smtClean="0"/>
          </a:p>
          <a:p>
            <a:pPr marL="0" indent="0">
              <a:buNone/>
            </a:pPr>
            <a:r>
              <a:rPr lang="zh-CN" altLang="en-US" sz="2800" dirty="0" smtClean="0"/>
              <a:t>     </a:t>
            </a:r>
            <a:r>
              <a:rPr lang="zh-CN" altLang="en-US" sz="2800" dirty="0" smtClean="0">
                <a:solidFill>
                  <a:srgbClr val="FF0000"/>
                </a:solidFill>
              </a:rPr>
              <a:t> 莫非你听到了上帝的密旨</a:t>
            </a:r>
            <a:r>
              <a:rPr lang="zh-CN" altLang="en-US" sz="2800" dirty="0" smtClean="0"/>
              <a:t>，</a:t>
            </a:r>
            <a:endParaRPr lang="en-US" altLang="zh-CN" sz="2800" dirty="0" smtClean="0"/>
          </a:p>
          <a:p>
            <a:pPr marL="0" indent="0">
              <a:buNone/>
            </a:pPr>
            <a:r>
              <a:rPr lang="zh-CN" altLang="en-US" sz="2800" dirty="0" smtClean="0"/>
              <a:t>      居然将智慧独占？</a:t>
            </a:r>
            <a:endParaRPr lang="en-GB" sz="2800" dirty="0"/>
          </a:p>
        </p:txBody>
      </p:sp>
    </p:spTree>
    <p:extLst>
      <p:ext uri="{BB962C8B-B14F-4D97-AF65-F5344CB8AC3E}">
        <p14:creationId xmlns:p14="http://schemas.microsoft.com/office/powerpoint/2010/main" val="316022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90749"/>
            <a:ext cx="7772400" cy="2609851"/>
          </a:xfrm>
        </p:spPr>
        <p:txBody>
          <a:bodyPr>
            <a:normAutofit/>
          </a:bodyPr>
          <a:lstStyle/>
          <a:p>
            <a:r>
              <a:rPr lang="en-US" altLang="zh-CN" sz="2800" dirty="0" smtClean="0"/>
              <a:t>Certain high-ranking angels </a:t>
            </a:r>
            <a:br>
              <a:rPr lang="en-US" altLang="zh-CN" sz="2800" dirty="0" smtClean="0"/>
            </a:br>
            <a:r>
              <a:rPr lang="en-US" altLang="zh-CN" sz="2800" dirty="0" smtClean="0"/>
              <a:t>can hear Yahweh’s plans. </a:t>
            </a:r>
            <a:br>
              <a:rPr lang="en-US" altLang="zh-CN" sz="2800" dirty="0" smtClean="0"/>
            </a:br>
            <a:r>
              <a:rPr lang="en-US" altLang="zh-CN" sz="2800" dirty="0" smtClean="0"/>
              <a:t/>
            </a:r>
            <a:br>
              <a:rPr lang="en-US" altLang="zh-CN" sz="2800" dirty="0" smtClean="0"/>
            </a:br>
            <a:r>
              <a:rPr lang="zh-CN" altLang="en-US" sz="2800" dirty="0"/>
              <a:t>某些侍候在上</a:t>
            </a:r>
            <a:r>
              <a:rPr lang="zh-CN" altLang="en-US" sz="2800" dirty="0" smtClean="0"/>
              <a:t>帝宝</a:t>
            </a:r>
            <a:r>
              <a:rPr lang="zh-CN" altLang="en-US" sz="2800" dirty="0"/>
              <a:t>座周</a:t>
            </a:r>
            <a:r>
              <a:rPr lang="zh-CN" altLang="en-US" sz="2800" dirty="0" smtClean="0"/>
              <a:t>围的高级天使，</a:t>
            </a:r>
            <a:r>
              <a:rPr lang="en-US" altLang="zh-CN" sz="2800" dirty="0" smtClean="0"/>
              <a:t/>
            </a:r>
            <a:br>
              <a:rPr lang="en-US" altLang="zh-CN" sz="2800" dirty="0" smtClean="0"/>
            </a:br>
            <a:r>
              <a:rPr lang="zh-CN" altLang="en-US" sz="2800" dirty="0" smtClean="0"/>
              <a:t>听得见上帝的计划。</a:t>
            </a:r>
            <a:endParaRPr lang="en-GB" sz="2800" dirty="0"/>
          </a:p>
        </p:txBody>
      </p:sp>
    </p:spTree>
    <p:extLst>
      <p:ext uri="{BB962C8B-B14F-4D97-AF65-F5344CB8AC3E}">
        <p14:creationId xmlns:p14="http://schemas.microsoft.com/office/powerpoint/2010/main" val="5517299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t>Isaiah </a:t>
            </a:r>
            <a:r>
              <a:rPr lang="zh-CN" altLang="en-US" sz="2800" dirty="0" smtClean="0"/>
              <a:t>以赛亚书 </a:t>
            </a:r>
            <a:r>
              <a:rPr lang="en-US" altLang="zh-CN" sz="2800" dirty="0" smtClean="0"/>
              <a:t>6.1-2</a:t>
            </a:r>
            <a:endParaRPr lang="en-GB" sz="2800" dirty="0"/>
          </a:p>
        </p:txBody>
      </p:sp>
      <p:sp>
        <p:nvSpPr>
          <p:cNvPr id="3" name="Content Placeholder 2"/>
          <p:cNvSpPr>
            <a:spLocks noGrp="1"/>
          </p:cNvSpPr>
          <p:nvPr>
            <p:ph idx="1"/>
          </p:nvPr>
        </p:nvSpPr>
        <p:spPr>
          <a:xfrm>
            <a:off x="457200" y="1143000"/>
            <a:ext cx="8229600" cy="5257800"/>
          </a:xfrm>
        </p:spPr>
        <p:txBody>
          <a:bodyPr>
            <a:normAutofit/>
          </a:bodyPr>
          <a:lstStyle/>
          <a:p>
            <a:pPr marL="0" indent="0">
              <a:buNone/>
            </a:pPr>
            <a:r>
              <a:rPr lang="en-GB" sz="2800" dirty="0" smtClean="0"/>
              <a:t>In the year of King </a:t>
            </a:r>
            <a:r>
              <a:rPr lang="en-GB" sz="2800" dirty="0" err="1" smtClean="0"/>
              <a:t>Uzziah’s</a:t>
            </a:r>
            <a:r>
              <a:rPr lang="en-GB" sz="2800" dirty="0" smtClean="0"/>
              <a:t> death, I saw the Lord sitting on a throne, lofty and exalted, with the train of His robe filling the temple.  </a:t>
            </a:r>
            <a:r>
              <a:rPr lang="en-GB" sz="2800" i="1" dirty="0" smtClean="0"/>
              <a:t>Seraphim</a:t>
            </a:r>
            <a:r>
              <a:rPr lang="en-GB" sz="2800" dirty="0" smtClean="0"/>
              <a:t> stood above Him, each having six wings, with two he covered his face, with two he covered his feet, with two he flew.</a:t>
            </a:r>
          </a:p>
          <a:p>
            <a:pPr marL="0" indent="0">
              <a:buNone/>
            </a:pPr>
            <a:endParaRPr lang="en-GB" sz="2800" dirty="0" smtClean="0"/>
          </a:p>
          <a:p>
            <a:pPr marL="0" indent="0">
              <a:lnSpc>
                <a:spcPts val="3800"/>
              </a:lnSpc>
              <a:buNone/>
            </a:pPr>
            <a:r>
              <a:rPr lang="zh-CN" altLang="en-US" sz="2800" dirty="0" smtClean="0"/>
              <a:t>国王乌西雅去世那年，我看见主坐在高高的宝座上</a:t>
            </a:r>
            <a:r>
              <a:rPr lang="zh-CN" altLang="en-US" sz="2800" dirty="0"/>
              <a:t>，</a:t>
            </a:r>
            <a:r>
              <a:rPr lang="zh-CN" altLang="en-US" sz="2800" dirty="0" smtClean="0"/>
              <a:t>祂的长袍垂下，袍边子把圣殿都遮盖了。</a:t>
            </a:r>
            <a:r>
              <a:rPr lang="zh-CN" altLang="en-US" sz="2800" dirty="0"/>
              <a:t>其</a:t>
            </a:r>
            <a:r>
              <a:rPr lang="zh-CN" altLang="en-US" sz="2800" dirty="0" smtClean="0"/>
              <a:t>上有撒拉弗侍立，各有六个翅膀；用两个翅膀遮脸，两个翅膀遮脚，两个翅膀飞翔。</a:t>
            </a:r>
            <a:endParaRPr lang="en-GB" sz="2800" dirty="0"/>
          </a:p>
          <a:p>
            <a:pPr marL="0" indent="0">
              <a:buNone/>
            </a:pPr>
            <a:endParaRPr lang="en-GB" sz="2800" dirty="0"/>
          </a:p>
        </p:txBody>
      </p:sp>
    </p:spTree>
    <p:extLst>
      <p:ext uri="{BB962C8B-B14F-4D97-AF65-F5344CB8AC3E}">
        <p14:creationId xmlns:p14="http://schemas.microsoft.com/office/powerpoint/2010/main" val="2126313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15000"/>
          </a:xfrm>
        </p:spPr>
        <p:txBody>
          <a:bodyPr>
            <a:normAutofit/>
          </a:bodyPr>
          <a:lstStyle/>
          <a:p>
            <a:pPr marL="0" indent="0" algn="ctr">
              <a:buNone/>
            </a:pPr>
            <a:r>
              <a:rPr lang="en-GB" dirty="0" smtClean="0"/>
              <a:t>Doctrine of the Trinity</a:t>
            </a:r>
          </a:p>
          <a:p>
            <a:pPr marL="0" indent="0">
              <a:buNone/>
            </a:pPr>
            <a:endParaRPr lang="en-GB" sz="2800" dirty="0" smtClean="0"/>
          </a:p>
          <a:p>
            <a:pPr marL="0" indent="0">
              <a:buNone/>
            </a:pPr>
            <a:r>
              <a:rPr lang="en-GB" sz="2800" dirty="0" smtClean="0"/>
              <a:t>There is one God but there are three Persons in this one God, namely, God the Father, God the Son, and God the Holy Spirit. The three are co-equal and co-eternal.</a:t>
            </a:r>
          </a:p>
          <a:p>
            <a:pPr marL="0" indent="0" algn="ctr">
              <a:lnSpc>
                <a:spcPts val="3840"/>
              </a:lnSpc>
              <a:buNone/>
            </a:pPr>
            <a:r>
              <a:rPr lang="zh-CN" altLang="en-US" dirty="0" smtClean="0"/>
              <a:t>三位一体的教义</a:t>
            </a:r>
            <a:endParaRPr lang="en-GB" altLang="zh-CN" dirty="0" smtClean="0"/>
          </a:p>
          <a:p>
            <a:pPr marL="0" indent="0" algn="ctr">
              <a:lnSpc>
                <a:spcPts val="3840"/>
              </a:lnSpc>
              <a:buNone/>
            </a:pPr>
            <a:endParaRPr lang="en-US" altLang="zh-CN" dirty="0" smtClean="0"/>
          </a:p>
          <a:p>
            <a:pPr marL="0" indent="0">
              <a:lnSpc>
                <a:spcPts val="3840"/>
              </a:lnSpc>
              <a:buNone/>
            </a:pPr>
            <a:r>
              <a:rPr lang="zh-CN" altLang="en-US" sz="2800" dirty="0" smtClean="0"/>
              <a:t>上帝只有一个，但在上帝里头有父神、子神、圣灵</a:t>
            </a:r>
            <a:r>
              <a:rPr lang="zh-CN" altLang="en-US" sz="2800" dirty="0"/>
              <a:t>神三个位</a:t>
            </a:r>
            <a:r>
              <a:rPr lang="zh-CN" altLang="en-US" sz="2800" dirty="0" smtClean="0"/>
              <a:t>格。三个位格平等，永远共存。</a:t>
            </a:r>
            <a:endParaRPr lang="en-GB" sz="2800" dirty="0" smtClean="0"/>
          </a:p>
          <a:p>
            <a:pPr marL="0" indent="0">
              <a:buNone/>
            </a:pPr>
            <a:endParaRPr lang="en-GB" dirty="0"/>
          </a:p>
        </p:txBody>
      </p:sp>
    </p:spTree>
    <p:extLst>
      <p:ext uri="{BB962C8B-B14F-4D97-AF65-F5344CB8AC3E}">
        <p14:creationId xmlns:p14="http://schemas.microsoft.com/office/powerpoint/2010/main" val="27378298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90749"/>
            <a:ext cx="7772400" cy="2000251"/>
          </a:xfrm>
        </p:spPr>
        <p:txBody>
          <a:bodyPr>
            <a:normAutofit/>
          </a:bodyPr>
          <a:lstStyle/>
          <a:p>
            <a:r>
              <a:rPr lang="en-US" altLang="zh-CN" sz="2800" i="1" dirty="0" smtClean="0"/>
              <a:t>Seraphim</a:t>
            </a:r>
            <a:r>
              <a:rPr lang="en-US" altLang="zh-CN" sz="2800" dirty="0" smtClean="0"/>
              <a:t> are other angels </a:t>
            </a:r>
            <a:br>
              <a:rPr lang="en-US" altLang="zh-CN" sz="2800" dirty="0" smtClean="0"/>
            </a:br>
            <a:r>
              <a:rPr lang="en-US" altLang="zh-CN" sz="2800" dirty="0" smtClean="0"/>
              <a:t>who stand around Yahweh’s throne. </a:t>
            </a:r>
            <a:br>
              <a:rPr lang="en-US" altLang="zh-CN" sz="2800" dirty="0" smtClean="0"/>
            </a:br>
            <a:r>
              <a:rPr lang="en-US" altLang="zh-CN" sz="2800" dirty="0" smtClean="0"/>
              <a:t/>
            </a:r>
            <a:br>
              <a:rPr lang="en-US" altLang="zh-CN" sz="2800" dirty="0" smtClean="0"/>
            </a:br>
            <a:r>
              <a:rPr lang="zh-CN" altLang="en-US" sz="2800" dirty="0" smtClean="0"/>
              <a:t>撒拉弗是一种天使，侍候在上帝雅伟宝座周围。</a:t>
            </a:r>
            <a:endParaRPr lang="en-GB" sz="2800" dirty="0"/>
          </a:p>
        </p:txBody>
      </p:sp>
    </p:spTree>
    <p:extLst>
      <p:ext uri="{BB962C8B-B14F-4D97-AF65-F5344CB8AC3E}">
        <p14:creationId xmlns:p14="http://schemas.microsoft.com/office/powerpoint/2010/main" val="26461144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Isaiah </a:t>
            </a:r>
            <a:r>
              <a:rPr lang="zh-CN" altLang="en-US" sz="2800" dirty="0" smtClean="0"/>
              <a:t>以赛亚书 </a:t>
            </a:r>
            <a:r>
              <a:rPr lang="en-US" altLang="zh-CN" sz="2800" dirty="0" smtClean="0"/>
              <a:t>6.3</a:t>
            </a:r>
            <a:endParaRPr lang="en-GB" sz="2800" dirty="0"/>
          </a:p>
        </p:txBody>
      </p:sp>
      <p:sp>
        <p:nvSpPr>
          <p:cNvPr id="3" name="Content Placeholder 2"/>
          <p:cNvSpPr>
            <a:spLocks noGrp="1"/>
          </p:cNvSpPr>
          <p:nvPr>
            <p:ph idx="1"/>
          </p:nvPr>
        </p:nvSpPr>
        <p:spPr>
          <a:xfrm>
            <a:off x="457200" y="1371600"/>
            <a:ext cx="8229600" cy="4525963"/>
          </a:xfrm>
        </p:spPr>
        <p:txBody>
          <a:bodyPr>
            <a:normAutofit/>
          </a:bodyPr>
          <a:lstStyle/>
          <a:p>
            <a:pPr marL="0" indent="0">
              <a:buNone/>
            </a:pPr>
            <a:r>
              <a:rPr lang="en-GB" sz="2800" dirty="0" smtClean="0"/>
              <a:t>          And one called out to another and said, </a:t>
            </a:r>
          </a:p>
          <a:p>
            <a:pPr marL="0" indent="0">
              <a:buNone/>
            </a:pPr>
            <a:r>
              <a:rPr lang="en-GB" sz="2800" dirty="0" smtClean="0"/>
              <a:t>          “Holy, Holy, Holy, is Yahweh of armies.</a:t>
            </a:r>
          </a:p>
          <a:p>
            <a:pPr marL="0" indent="0">
              <a:buNone/>
            </a:pPr>
            <a:r>
              <a:rPr lang="en-GB" sz="2800" dirty="0" smtClean="0"/>
              <a:t>          The whole earth is full of His glory.”</a:t>
            </a:r>
          </a:p>
          <a:p>
            <a:pPr marL="0" indent="0">
              <a:buNone/>
            </a:pPr>
            <a:endParaRPr lang="en-US" sz="2800" dirty="0"/>
          </a:p>
          <a:p>
            <a:pPr marL="0" indent="0">
              <a:buNone/>
            </a:pPr>
            <a:r>
              <a:rPr lang="zh-CN" altLang="en-US" sz="2800" dirty="0" smtClean="0"/>
              <a:t>          他们彼此高呼说：</a:t>
            </a:r>
            <a:endParaRPr lang="en-US" altLang="zh-CN" sz="2800" dirty="0" smtClean="0"/>
          </a:p>
          <a:p>
            <a:pPr marL="0" indent="0">
              <a:buNone/>
            </a:pPr>
            <a:r>
              <a:rPr lang="zh-CN" altLang="en-US" sz="2800" dirty="0" smtClean="0"/>
              <a:t>        “圣哉！圣哉！圣哉！万军之雅伟，</a:t>
            </a:r>
            <a:endParaRPr lang="en-US" altLang="zh-CN" sz="2800" dirty="0" smtClean="0"/>
          </a:p>
          <a:p>
            <a:pPr marL="0" indent="0">
              <a:buNone/>
            </a:pPr>
            <a:r>
              <a:rPr lang="zh-CN" altLang="en-US" sz="2800" dirty="0" smtClean="0"/>
              <a:t>          祂的荣光充满全地！”</a:t>
            </a:r>
            <a:endParaRPr lang="en-GB" sz="2800" dirty="0"/>
          </a:p>
        </p:txBody>
      </p:sp>
    </p:spTree>
    <p:extLst>
      <p:ext uri="{BB962C8B-B14F-4D97-AF65-F5344CB8AC3E}">
        <p14:creationId xmlns:p14="http://schemas.microsoft.com/office/powerpoint/2010/main" val="18578666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Isaiah </a:t>
            </a:r>
            <a:r>
              <a:rPr lang="zh-CN" altLang="en-US" sz="3200" dirty="0" smtClean="0"/>
              <a:t>以赛亚书 </a:t>
            </a:r>
            <a:r>
              <a:rPr lang="en-US" altLang="zh-CN" sz="3200" dirty="0" smtClean="0"/>
              <a:t>6.5</a:t>
            </a:r>
            <a:endParaRPr lang="en-GB" sz="3200" dirty="0"/>
          </a:p>
        </p:txBody>
      </p:sp>
      <p:sp>
        <p:nvSpPr>
          <p:cNvPr id="3" name="Content Placeholder 2"/>
          <p:cNvSpPr>
            <a:spLocks noGrp="1"/>
          </p:cNvSpPr>
          <p:nvPr>
            <p:ph idx="1"/>
          </p:nvPr>
        </p:nvSpPr>
        <p:spPr>
          <a:xfrm>
            <a:off x="457200" y="1219200"/>
            <a:ext cx="8229600" cy="4876800"/>
          </a:xfrm>
        </p:spPr>
        <p:txBody>
          <a:bodyPr>
            <a:normAutofit/>
          </a:bodyPr>
          <a:lstStyle/>
          <a:p>
            <a:pPr marL="0" indent="0">
              <a:buNone/>
            </a:pPr>
            <a:r>
              <a:rPr lang="en-GB" sz="2800" dirty="0" smtClean="0"/>
              <a:t>Then I said, “Woe is me, I am ruined! Because I am a man of unclean lip, and I live among a people of unclean lips. And my eyes have seen the King, Yahweh of armies.”</a:t>
            </a:r>
          </a:p>
          <a:p>
            <a:pPr marL="0" indent="0">
              <a:buNone/>
            </a:pPr>
            <a:endParaRPr lang="en-GB" sz="2800" dirty="0" smtClean="0"/>
          </a:p>
          <a:p>
            <a:pPr marL="0" indent="0">
              <a:lnSpc>
                <a:spcPts val="3800"/>
              </a:lnSpc>
              <a:buNone/>
            </a:pPr>
            <a:r>
              <a:rPr lang="zh-CN" altLang="en-US" sz="2800" dirty="0" smtClean="0"/>
              <a:t>那时我说，“我有祸了！我灭亡了！因为我是嘴唇不洁的人，又住在嘴唇不洁的人民中间，又因我亲眼看见了大君王万军之雅伟。”</a:t>
            </a:r>
            <a:endParaRPr lang="en-GB" sz="2800" dirty="0"/>
          </a:p>
          <a:p>
            <a:pPr marL="0" indent="0">
              <a:buNone/>
            </a:pPr>
            <a:endParaRPr lang="en-GB" sz="2800" dirty="0"/>
          </a:p>
        </p:txBody>
      </p:sp>
    </p:spTree>
    <p:extLst>
      <p:ext uri="{BB962C8B-B14F-4D97-AF65-F5344CB8AC3E}">
        <p14:creationId xmlns:p14="http://schemas.microsoft.com/office/powerpoint/2010/main" val="8778673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Isaiah </a:t>
            </a:r>
            <a:r>
              <a:rPr lang="zh-CN" altLang="en-US" sz="3200" dirty="0" smtClean="0"/>
              <a:t>以赛亚书 </a:t>
            </a:r>
            <a:r>
              <a:rPr lang="en-US" altLang="zh-CN" sz="3200" dirty="0" smtClean="0">
                <a:solidFill>
                  <a:srgbClr val="FF0000"/>
                </a:solidFill>
              </a:rPr>
              <a:t>6.8</a:t>
            </a:r>
            <a:endParaRPr lang="en-GB" sz="3200" dirty="0">
              <a:solidFill>
                <a:srgbClr val="FF0000"/>
              </a:solidFill>
            </a:endParaRPr>
          </a:p>
        </p:txBody>
      </p:sp>
      <p:sp>
        <p:nvSpPr>
          <p:cNvPr id="3" name="Content Placeholder 2"/>
          <p:cNvSpPr>
            <a:spLocks noGrp="1"/>
          </p:cNvSpPr>
          <p:nvPr>
            <p:ph idx="1"/>
          </p:nvPr>
        </p:nvSpPr>
        <p:spPr>
          <a:xfrm>
            <a:off x="457200" y="1295400"/>
            <a:ext cx="8229600" cy="4525963"/>
          </a:xfrm>
        </p:spPr>
        <p:txBody>
          <a:bodyPr>
            <a:normAutofit/>
          </a:bodyPr>
          <a:lstStyle/>
          <a:p>
            <a:pPr marL="0" indent="0">
              <a:buNone/>
            </a:pPr>
            <a:r>
              <a:rPr lang="en-GB" sz="2800" dirty="0" smtClean="0"/>
              <a:t>     Then I heard the voice of the Lord, saying, </a:t>
            </a:r>
          </a:p>
          <a:p>
            <a:pPr marL="0" indent="0">
              <a:buNone/>
            </a:pPr>
            <a:r>
              <a:rPr lang="en-GB" sz="2800" dirty="0" smtClean="0"/>
              <a:t>     “Whom shall </a:t>
            </a:r>
            <a:r>
              <a:rPr lang="en-GB" sz="2800" dirty="0" smtClean="0">
                <a:solidFill>
                  <a:srgbClr val="FF0000"/>
                </a:solidFill>
              </a:rPr>
              <a:t>I</a:t>
            </a:r>
            <a:r>
              <a:rPr lang="en-GB" sz="2800" dirty="0" smtClean="0"/>
              <a:t> send? Who will go for </a:t>
            </a:r>
            <a:r>
              <a:rPr lang="en-GB" sz="2800" dirty="0" smtClean="0">
                <a:solidFill>
                  <a:srgbClr val="FF0000"/>
                </a:solidFill>
              </a:rPr>
              <a:t>us</a:t>
            </a:r>
            <a:r>
              <a:rPr lang="en-GB" sz="2800" dirty="0" smtClean="0"/>
              <a:t>?”</a:t>
            </a:r>
          </a:p>
          <a:p>
            <a:pPr marL="0" indent="0">
              <a:buNone/>
            </a:pPr>
            <a:r>
              <a:rPr lang="en-GB" sz="2800" dirty="0" smtClean="0"/>
              <a:t>     Then I said, “Here am I. Send me!”</a:t>
            </a:r>
          </a:p>
          <a:p>
            <a:pPr marL="0" indent="0">
              <a:buNone/>
            </a:pPr>
            <a:endParaRPr lang="en-GB" sz="2800" dirty="0"/>
          </a:p>
          <a:p>
            <a:pPr marL="0" indent="0">
              <a:lnSpc>
                <a:spcPts val="3700"/>
              </a:lnSpc>
              <a:buNone/>
            </a:pPr>
            <a:r>
              <a:rPr lang="zh-CN" altLang="en-US" sz="2800" dirty="0" smtClean="0"/>
              <a:t>     我又听见主的声音说：</a:t>
            </a:r>
            <a:endParaRPr lang="en-US" altLang="zh-CN" sz="2800" dirty="0" smtClean="0"/>
          </a:p>
          <a:p>
            <a:pPr marL="0" indent="0">
              <a:lnSpc>
                <a:spcPts val="3700"/>
              </a:lnSpc>
              <a:buNone/>
            </a:pPr>
            <a:r>
              <a:rPr lang="zh-CN" altLang="en-US" sz="2800" dirty="0" smtClean="0"/>
              <a:t>    “</a:t>
            </a:r>
            <a:r>
              <a:rPr lang="zh-CN" altLang="en-US" sz="2800" dirty="0" smtClean="0">
                <a:solidFill>
                  <a:srgbClr val="FF0000"/>
                </a:solidFill>
              </a:rPr>
              <a:t>我</a:t>
            </a:r>
            <a:r>
              <a:rPr lang="zh-CN" altLang="en-US" sz="2800" dirty="0" smtClean="0"/>
              <a:t>可以差遣谁呢？谁肯为</a:t>
            </a:r>
            <a:r>
              <a:rPr lang="zh-CN" altLang="en-US" sz="2800" dirty="0" smtClean="0">
                <a:solidFill>
                  <a:srgbClr val="FF0000"/>
                </a:solidFill>
              </a:rPr>
              <a:t>我们</a:t>
            </a:r>
            <a:r>
              <a:rPr lang="zh-CN" altLang="en-US" sz="2800" dirty="0" smtClean="0"/>
              <a:t>去呢？”</a:t>
            </a:r>
            <a:endParaRPr lang="en-GB" sz="2800" dirty="0"/>
          </a:p>
        </p:txBody>
      </p:sp>
    </p:spTree>
    <p:extLst>
      <p:ext uri="{BB962C8B-B14F-4D97-AF65-F5344CB8AC3E}">
        <p14:creationId xmlns:p14="http://schemas.microsoft.com/office/powerpoint/2010/main" val="32110680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90749"/>
            <a:ext cx="7772400" cy="2609851"/>
          </a:xfrm>
        </p:spPr>
        <p:txBody>
          <a:bodyPr>
            <a:normAutofit/>
          </a:bodyPr>
          <a:lstStyle/>
          <a:p>
            <a:r>
              <a:rPr lang="en-US" altLang="zh-CN" sz="2800" dirty="0" smtClean="0"/>
              <a:t>Yahweh is talking to angels round about Him,</a:t>
            </a:r>
            <a:br>
              <a:rPr lang="en-US" altLang="zh-CN" sz="2800" dirty="0" smtClean="0"/>
            </a:br>
            <a:r>
              <a:rPr lang="en-US" altLang="zh-CN" sz="2800" dirty="0" smtClean="0"/>
              <a:t>possibly the seraphim or the 2 cherubim</a:t>
            </a:r>
            <a:br>
              <a:rPr lang="en-US" altLang="zh-CN" sz="2800" dirty="0" smtClean="0"/>
            </a:br>
            <a:r>
              <a:rPr lang="en-US" altLang="zh-CN" sz="2800" dirty="0" smtClean="0"/>
              <a:t/>
            </a:r>
            <a:br>
              <a:rPr lang="en-US" altLang="zh-CN" sz="2800" dirty="0" smtClean="0"/>
            </a:br>
            <a:r>
              <a:rPr lang="zh-CN" altLang="en-US" sz="2800" dirty="0" smtClean="0"/>
              <a:t>上帝雅伟对侍立在祂周围的天使说话，</a:t>
            </a:r>
            <a:r>
              <a:rPr lang="en-US" altLang="zh-CN" sz="2800" dirty="0" smtClean="0"/>
              <a:t/>
            </a:r>
            <a:br>
              <a:rPr lang="en-US" altLang="zh-CN" sz="2800" dirty="0" smtClean="0"/>
            </a:br>
            <a:r>
              <a:rPr lang="zh-CN" altLang="en-US" sz="2800" dirty="0" smtClean="0"/>
              <a:t>可能就是撒拉弗，或那两位基路伯。</a:t>
            </a:r>
            <a:endParaRPr lang="en-GB" sz="2800" dirty="0"/>
          </a:p>
        </p:txBody>
      </p:sp>
    </p:spTree>
    <p:extLst>
      <p:ext uri="{BB962C8B-B14F-4D97-AF65-F5344CB8AC3E}">
        <p14:creationId xmlns:p14="http://schemas.microsoft.com/office/powerpoint/2010/main" val="4677246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55837"/>
            <a:ext cx="8229600" cy="3154363"/>
          </a:xfrm>
        </p:spPr>
        <p:txBody>
          <a:bodyPr>
            <a:normAutofit/>
          </a:bodyPr>
          <a:lstStyle/>
          <a:p>
            <a:pPr marL="0" indent="0" algn="ctr">
              <a:buNone/>
            </a:pPr>
            <a:r>
              <a:rPr lang="en-GB" dirty="0" smtClean="0"/>
              <a:t>More clues</a:t>
            </a:r>
          </a:p>
          <a:p>
            <a:pPr marL="0" indent="0" algn="ctr">
              <a:buNone/>
            </a:pPr>
            <a:r>
              <a:rPr lang="zh-CN" altLang="en-US" dirty="0"/>
              <a:t>进一</a:t>
            </a:r>
            <a:r>
              <a:rPr lang="zh-CN" altLang="en-US" dirty="0" smtClean="0"/>
              <a:t>步的线索</a:t>
            </a:r>
            <a:endParaRPr lang="en-GB" dirty="0"/>
          </a:p>
        </p:txBody>
      </p:sp>
    </p:spTree>
    <p:extLst>
      <p:ext uri="{BB962C8B-B14F-4D97-AF65-F5344CB8AC3E}">
        <p14:creationId xmlns:p14="http://schemas.microsoft.com/office/powerpoint/2010/main" val="32531998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GB" sz="2800" dirty="0" smtClean="0"/>
              <a:t>Exodus </a:t>
            </a:r>
            <a:r>
              <a:rPr lang="zh-CN" altLang="en-US" sz="2800" dirty="0" smtClean="0"/>
              <a:t>出埃及记</a:t>
            </a:r>
            <a:r>
              <a:rPr lang="en-GB" sz="2800" dirty="0" smtClean="0"/>
              <a:t> 25.17-</a:t>
            </a:r>
            <a:r>
              <a:rPr lang="en-US" altLang="zh-CN" sz="2800" dirty="0" smtClean="0"/>
              <a:t>19</a:t>
            </a:r>
            <a:endParaRPr lang="en-GB" sz="2800" dirty="0"/>
          </a:p>
        </p:txBody>
      </p:sp>
      <p:sp>
        <p:nvSpPr>
          <p:cNvPr id="3" name="Content Placeholder 2"/>
          <p:cNvSpPr>
            <a:spLocks noGrp="1"/>
          </p:cNvSpPr>
          <p:nvPr>
            <p:ph idx="1"/>
          </p:nvPr>
        </p:nvSpPr>
        <p:spPr>
          <a:xfrm>
            <a:off x="457200" y="990600"/>
            <a:ext cx="8229600" cy="5105400"/>
          </a:xfrm>
        </p:spPr>
        <p:txBody>
          <a:bodyPr>
            <a:normAutofit/>
          </a:bodyPr>
          <a:lstStyle/>
          <a:p>
            <a:pPr marL="0" indent="0">
              <a:buNone/>
            </a:pPr>
            <a:r>
              <a:rPr lang="en-US" sz="2800" dirty="0"/>
              <a:t>Y</a:t>
            </a:r>
            <a:r>
              <a:rPr lang="en-US" sz="2800" dirty="0" smtClean="0"/>
              <a:t>ou shall make a mercy seat of pure gold, two and a half cubits long and one and a half cubits wide. And you shall make </a:t>
            </a:r>
            <a:r>
              <a:rPr lang="en-US" sz="2800" dirty="0" smtClean="0">
                <a:solidFill>
                  <a:srgbClr val="FF0000"/>
                </a:solidFill>
              </a:rPr>
              <a:t>two </a:t>
            </a:r>
            <a:r>
              <a:rPr lang="en-US" sz="2800" i="1" dirty="0" smtClean="0">
                <a:solidFill>
                  <a:srgbClr val="FF0000"/>
                </a:solidFill>
              </a:rPr>
              <a:t>cherubim</a:t>
            </a:r>
            <a:r>
              <a:rPr lang="en-US" sz="2800" dirty="0" smtClean="0">
                <a:solidFill>
                  <a:srgbClr val="FF0000"/>
                </a:solidFill>
              </a:rPr>
              <a:t> </a:t>
            </a:r>
            <a:r>
              <a:rPr lang="en-US" sz="2800" dirty="0" smtClean="0"/>
              <a:t>of gold, make them of hammered work at the two ends of </a:t>
            </a:r>
            <a:r>
              <a:rPr lang="en-US" sz="2800" dirty="0" smtClean="0">
                <a:solidFill>
                  <a:srgbClr val="FF0000"/>
                </a:solidFill>
              </a:rPr>
              <a:t>the mercy seat</a:t>
            </a:r>
            <a:r>
              <a:rPr lang="en-US" sz="2800" dirty="0" smtClean="0"/>
              <a:t>. </a:t>
            </a:r>
            <a:r>
              <a:rPr lang="en-US" sz="2800" dirty="0"/>
              <a:t>O</a:t>
            </a:r>
            <a:r>
              <a:rPr lang="en-US" sz="2800" dirty="0" smtClean="0"/>
              <a:t>ne cherub at one end and one cherub at the other end; you shall make the </a:t>
            </a:r>
            <a:r>
              <a:rPr lang="en-US" sz="2800" i="1" dirty="0" smtClean="0"/>
              <a:t>cherubim</a:t>
            </a:r>
            <a:r>
              <a:rPr lang="en-US" sz="2800" dirty="0" smtClean="0"/>
              <a:t> with the mercy seat.</a:t>
            </a:r>
          </a:p>
          <a:p>
            <a:pPr marL="0" indent="0">
              <a:buNone/>
            </a:pPr>
            <a:endParaRPr lang="en-US" sz="2800" dirty="0"/>
          </a:p>
          <a:p>
            <a:pPr marL="0" indent="0">
              <a:lnSpc>
                <a:spcPts val="3700"/>
              </a:lnSpc>
              <a:buNone/>
            </a:pPr>
            <a:r>
              <a:rPr lang="zh-CN" altLang="en-US" sz="2800" dirty="0" smtClean="0"/>
              <a:t>再造一张纯金的</a:t>
            </a:r>
            <a:r>
              <a:rPr lang="zh-CN" altLang="en-US" sz="2800" dirty="0" smtClean="0">
                <a:solidFill>
                  <a:srgbClr val="FF0000"/>
                </a:solidFill>
              </a:rPr>
              <a:t>施恩座</a:t>
            </a:r>
            <a:r>
              <a:rPr lang="zh-CN" altLang="en-US" sz="2800" dirty="0" smtClean="0"/>
              <a:t>：长二肘半，宽一肘半。座的两端，各置一匹</a:t>
            </a:r>
            <a:r>
              <a:rPr lang="zh-CN" altLang="en-US" sz="2800" dirty="0" smtClean="0">
                <a:solidFill>
                  <a:srgbClr val="FF0000"/>
                </a:solidFill>
              </a:rPr>
              <a:t>基路伯</a:t>
            </a:r>
            <a:r>
              <a:rPr lang="zh-CN" altLang="en-US" sz="2800" dirty="0" smtClean="0"/>
              <a:t>，锤金制成，</a:t>
            </a:r>
            <a:r>
              <a:rPr lang="zh-CN" altLang="en-US" sz="2800" dirty="0" smtClean="0">
                <a:solidFill>
                  <a:srgbClr val="FF0000"/>
                </a:solidFill>
              </a:rPr>
              <a:t>一左一右</a:t>
            </a:r>
            <a:r>
              <a:rPr lang="zh-CN" altLang="en-US" sz="2800" dirty="0" smtClean="0"/>
              <a:t>，跟座位连为一体。</a:t>
            </a:r>
            <a:endParaRPr lang="en-GB" sz="2800" dirty="0"/>
          </a:p>
        </p:txBody>
      </p:sp>
    </p:spTree>
    <p:extLst>
      <p:ext uri="{BB962C8B-B14F-4D97-AF65-F5344CB8AC3E}">
        <p14:creationId xmlns:p14="http://schemas.microsoft.com/office/powerpoint/2010/main" val="13066204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altLang="zh-CN" sz="2800" dirty="0" smtClean="0"/>
              <a:t>The mercy seat is a symbol of God’s heavenly throne.</a:t>
            </a:r>
            <a:br>
              <a:rPr lang="en-GB" altLang="zh-CN" sz="2800" dirty="0" smtClean="0"/>
            </a:br>
            <a:r>
              <a:rPr lang="en-GB" altLang="zh-CN" sz="2800" dirty="0" smtClean="0"/>
              <a:t>The 2 cherubim are </a:t>
            </a:r>
            <a:r>
              <a:rPr lang="en-US" altLang="zh-CN" sz="2800" dirty="0" smtClean="0"/>
              <a:t>right beside it on each side</a:t>
            </a:r>
            <a:r>
              <a:rPr lang="en-GB" altLang="zh-CN" sz="2800" dirty="0" smtClean="0"/>
              <a:t>.</a:t>
            </a:r>
            <a:r>
              <a:rPr lang="en-GB" sz="2800" dirty="0" smtClean="0"/>
              <a:t/>
            </a:r>
            <a:br>
              <a:rPr lang="en-GB" sz="2800" dirty="0" smtClean="0"/>
            </a:br>
            <a:r>
              <a:rPr lang="en-GB" sz="2800" dirty="0" smtClean="0"/>
              <a:t/>
            </a:r>
            <a:br>
              <a:rPr lang="en-GB" sz="2800" dirty="0" smtClean="0"/>
            </a:br>
            <a:r>
              <a:rPr lang="zh-CN" altLang="en-US" sz="2800" dirty="0"/>
              <a:t>施</a:t>
            </a:r>
            <a:r>
              <a:rPr lang="zh-CN" altLang="en-US" sz="2800" dirty="0" smtClean="0"/>
              <a:t>恩座这里代表的是上帝天庭的宝座。</a:t>
            </a:r>
            <a:r>
              <a:rPr lang="en-US" altLang="zh-CN" sz="2800" dirty="0" smtClean="0"/>
              <a:t/>
            </a:r>
            <a:br>
              <a:rPr lang="en-US" altLang="zh-CN" sz="2800" dirty="0" smtClean="0"/>
            </a:br>
            <a:r>
              <a:rPr lang="zh-CN" altLang="en-US" sz="2800" dirty="0" smtClean="0"/>
              <a:t>两位基路伯在那，一左一右。</a:t>
            </a:r>
            <a:endParaRPr lang="en-GB" sz="2800" dirty="0"/>
          </a:p>
        </p:txBody>
      </p:sp>
    </p:spTree>
    <p:extLst>
      <p:ext uri="{BB962C8B-B14F-4D97-AF65-F5344CB8AC3E}">
        <p14:creationId xmlns:p14="http://schemas.microsoft.com/office/powerpoint/2010/main" val="30406799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GB" sz="2800" dirty="0" smtClean="0"/>
              <a:t>Numbers </a:t>
            </a:r>
            <a:r>
              <a:rPr lang="zh-CN" altLang="en-US" sz="2800" dirty="0"/>
              <a:t>民数</a:t>
            </a:r>
            <a:r>
              <a:rPr lang="zh-CN" altLang="en-US" sz="2800" dirty="0" smtClean="0"/>
              <a:t>记</a:t>
            </a:r>
            <a:r>
              <a:rPr lang="en-GB" sz="2800" dirty="0" smtClean="0"/>
              <a:t> </a:t>
            </a:r>
            <a:r>
              <a:rPr lang="en-US" sz="2800" dirty="0" smtClean="0"/>
              <a:t>7</a:t>
            </a:r>
            <a:r>
              <a:rPr lang="en-US" altLang="zh-CN" sz="2800" dirty="0" smtClean="0"/>
              <a:t>.89</a:t>
            </a:r>
            <a:endParaRPr lang="en-GB" sz="2800" dirty="0"/>
          </a:p>
        </p:txBody>
      </p:sp>
      <p:sp>
        <p:nvSpPr>
          <p:cNvPr id="3" name="Content Placeholder 2"/>
          <p:cNvSpPr>
            <a:spLocks noGrp="1"/>
          </p:cNvSpPr>
          <p:nvPr>
            <p:ph idx="1"/>
          </p:nvPr>
        </p:nvSpPr>
        <p:spPr>
          <a:xfrm>
            <a:off x="457200" y="1143000"/>
            <a:ext cx="8229600" cy="4953000"/>
          </a:xfrm>
        </p:spPr>
        <p:txBody>
          <a:bodyPr>
            <a:normAutofit/>
          </a:bodyPr>
          <a:lstStyle/>
          <a:p>
            <a:pPr marL="0" indent="0">
              <a:buNone/>
            </a:pPr>
            <a:r>
              <a:rPr lang="en-US" sz="2800" dirty="0" smtClean="0"/>
              <a:t>Now when Moses went into the tent of meeting to speak with God, he heard the voice speaking to him from above </a:t>
            </a:r>
            <a:r>
              <a:rPr lang="en-US" sz="2800" dirty="0" smtClean="0">
                <a:solidFill>
                  <a:srgbClr val="FF0000"/>
                </a:solidFill>
              </a:rPr>
              <a:t>the mercy seat </a:t>
            </a:r>
            <a:r>
              <a:rPr lang="en-US" sz="2800" dirty="0" smtClean="0"/>
              <a:t>that was on the ark of the testimony, from </a:t>
            </a:r>
            <a:r>
              <a:rPr lang="en-US" sz="2800" dirty="0" smtClean="0">
                <a:solidFill>
                  <a:srgbClr val="FF0000"/>
                </a:solidFill>
              </a:rPr>
              <a:t>between the two </a:t>
            </a:r>
            <a:r>
              <a:rPr lang="en-US" sz="2800" i="1" dirty="0" smtClean="0">
                <a:solidFill>
                  <a:srgbClr val="FF0000"/>
                </a:solidFill>
              </a:rPr>
              <a:t>cherubim</a:t>
            </a:r>
            <a:r>
              <a:rPr lang="en-US" sz="2800" dirty="0" smtClean="0"/>
              <a:t>, so He spoke to him.</a:t>
            </a:r>
          </a:p>
          <a:p>
            <a:pPr marL="0" indent="0">
              <a:buNone/>
            </a:pPr>
            <a:endParaRPr lang="en-US" sz="2800" dirty="0" smtClean="0"/>
          </a:p>
          <a:p>
            <a:pPr marL="0" indent="0">
              <a:lnSpc>
                <a:spcPts val="3800"/>
              </a:lnSpc>
              <a:buNone/>
            </a:pPr>
            <a:r>
              <a:rPr lang="zh-CN" altLang="en-US" sz="2800" dirty="0"/>
              <a:t>每</a:t>
            </a:r>
            <a:r>
              <a:rPr lang="zh-CN" altLang="en-US" sz="2800" dirty="0" smtClean="0"/>
              <a:t>当摩西走进会幕想同祂交谈时，便听见约柜</a:t>
            </a:r>
            <a:r>
              <a:rPr lang="zh-CN" altLang="en-US" sz="2800" dirty="0" smtClean="0">
                <a:solidFill>
                  <a:srgbClr val="FF0000"/>
                </a:solidFill>
              </a:rPr>
              <a:t>施恩座</a:t>
            </a:r>
            <a:r>
              <a:rPr lang="zh-CN" altLang="en-US" sz="2800" dirty="0" smtClean="0"/>
              <a:t>上，</a:t>
            </a:r>
            <a:r>
              <a:rPr lang="zh-CN" altLang="en-US" sz="2800" dirty="0" smtClean="0">
                <a:solidFill>
                  <a:srgbClr val="FF0000"/>
                </a:solidFill>
              </a:rPr>
              <a:t>两匹基路伯之间</a:t>
            </a:r>
            <a:r>
              <a:rPr lang="zh-CN" altLang="en-US" sz="2800" dirty="0" smtClean="0"/>
              <a:t>，有个声音对他说话。</a:t>
            </a:r>
            <a:endParaRPr lang="en-US" sz="2800" dirty="0"/>
          </a:p>
          <a:p>
            <a:pPr marL="0" indent="0">
              <a:buNone/>
            </a:pPr>
            <a:endParaRPr lang="en-GB" sz="2800" dirty="0"/>
          </a:p>
        </p:txBody>
      </p:sp>
    </p:spTree>
    <p:extLst>
      <p:ext uri="{BB962C8B-B14F-4D97-AF65-F5344CB8AC3E}">
        <p14:creationId xmlns:p14="http://schemas.microsoft.com/office/powerpoint/2010/main" val="2129338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Conclusion</a:t>
            </a:r>
            <a:br>
              <a:rPr lang="en-GB" sz="3200" dirty="0" smtClean="0"/>
            </a:br>
            <a:r>
              <a:rPr lang="zh-CN" altLang="en-US" sz="3200" dirty="0" smtClean="0"/>
              <a:t>结论</a:t>
            </a:r>
            <a:endParaRPr lang="en-GB" sz="3200" dirty="0"/>
          </a:p>
        </p:txBody>
      </p:sp>
    </p:spTree>
    <p:extLst>
      <p:ext uri="{BB962C8B-B14F-4D97-AF65-F5344CB8AC3E}">
        <p14:creationId xmlns:p14="http://schemas.microsoft.com/office/powerpoint/2010/main" val="55217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Genesis </a:t>
            </a:r>
            <a:r>
              <a:rPr lang="zh-CN" altLang="en-US" sz="2800" dirty="0" smtClean="0"/>
              <a:t>创世记</a:t>
            </a:r>
            <a:r>
              <a:rPr lang="en-GB" sz="2800" dirty="0" smtClean="0"/>
              <a:t> 1.26</a:t>
            </a:r>
            <a:endParaRPr lang="en-GB" sz="2800" dirty="0"/>
          </a:p>
        </p:txBody>
      </p:sp>
      <p:sp>
        <p:nvSpPr>
          <p:cNvPr id="3" name="Content Placeholder 2"/>
          <p:cNvSpPr>
            <a:spLocks noGrp="1"/>
          </p:cNvSpPr>
          <p:nvPr>
            <p:ph idx="1"/>
          </p:nvPr>
        </p:nvSpPr>
        <p:spPr>
          <a:xfrm>
            <a:off x="457200" y="1189037"/>
            <a:ext cx="8229600" cy="5059363"/>
          </a:xfrm>
        </p:spPr>
        <p:txBody>
          <a:bodyPr>
            <a:noAutofit/>
          </a:bodyPr>
          <a:lstStyle/>
          <a:p>
            <a:pPr marL="0" indent="0">
              <a:buNone/>
            </a:pPr>
            <a:r>
              <a:rPr lang="en-US" sz="2800" dirty="0" smtClean="0"/>
              <a:t>Then God said, </a:t>
            </a:r>
            <a:r>
              <a:rPr lang="en-GB" sz="2800" dirty="0" smtClean="0"/>
              <a:t>“Let </a:t>
            </a:r>
            <a:r>
              <a:rPr lang="en-GB" sz="2800" dirty="0" smtClean="0">
                <a:solidFill>
                  <a:srgbClr val="FF0000"/>
                </a:solidFill>
              </a:rPr>
              <a:t>us</a:t>
            </a:r>
            <a:r>
              <a:rPr lang="en-GB" sz="2800" dirty="0" smtClean="0"/>
              <a:t> make man </a:t>
            </a:r>
            <a:r>
              <a:rPr lang="en-GB" sz="2800" dirty="0" smtClean="0">
                <a:solidFill>
                  <a:srgbClr val="FF0000"/>
                </a:solidFill>
              </a:rPr>
              <a:t>in our image</a:t>
            </a:r>
            <a:r>
              <a:rPr lang="en-GB" sz="2800" dirty="0" smtClean="0"/>
              <a:t>, according to </a:t>
            </a:r>
            <a:r>
              <a:rPr lang="en-GB" sz="2800" dirty="0" smtClean="0">
                <a:solidFill>
                  <a:srgbClr val="FF0000"/>
                </a:solidFill>
              </a:rPr>
              <a:t>our likeness</a:t>
            </a:r>
            <a:r>
              <a:rPr lang="en-GB" sz="2800" dirty="0" smtClean="0"/>
              <a:t>; and let them rule over the fish of the sea and over the birds of the sky and over the cattle and over all the earth, and over every creeping thing that creeps on the earth. </a:t>
            </a:r>
          </a:p>
          <a:p>
            <a:pPr marL="0" indent="0">
              <a:buNone/>
            </a:pPr>
            <a:endParaRPr lang="en-GB" altLang="zh-CN" sz="2800" dirty="0"/>
          </a:p>
          <a:p>
            <a:pPr marL="0" indent="0">
              <a:lnSpc>
                <a:spcPts val="3700"/>
              </a:lnSpc>
              <a:buNone/>
            </a:pPr>
            <a:r>
              <a:rPr lang="zh-CN" altLang="en-US" sz="2800" dirty="0" smtClean="0"/>
              <a:t>于是上帝说：</a:t>
            </a:r>
            <a:r>
              <a:rPr lang="zh-CN" altLang="en-US" sz="2800" dirty="0" smtClean="0">
                <a:solidFill>
                  <a:srgbClr val="FF0000"/>
                </a:solidFill>
              </a:rPr>
              <a:t>我们</a:t>
            </a:r>
            <a:r>
              <a:rPr lang="zh-CN" altLang="en-US" sz="2800" dirty="0" smtClean="0"/>
              <a:t>要造人了，照</a:t>
            </a:r>
            <a:r>
              <a:rPr lang="zh-CN" altLang="en-US" sz="2800" dirty="0" smtClean="0">
                <a:solidFill>
                  <a:srgbClr val="FF0000"/>
                </a:solidFill>
              </a:rPr>
              <a:t>我们的形象</a:t>
            </a:r>
            <a:r>
              <a:rPr lang="zh-CN" altLang="en-US" sz="2800" dirty="0" smtClean="0"/>
              <a:t>，如同</a:t>
            </a:r>
            <a:r>
              <a:rPr lang="zh-CN" altLang="en-US" sz="2800" dirty="0" smtClean="0">
                <a:solidFill>
                  <a:srgbClr val="FF0000"/>
                </a:solidFill>
              </a:rPr>
              <a:t>我们的模样</a:t>
            </a:r>
            <a:r>
              <a:rPr lang="zh-CN" altLang="en-US" sz="2800" dirty="0" smtClean="0"/>
              <a:t>！使他们做海里的鱼、空中的鸟、以及一切牲畜野兽爬虫的主宰！</a:t>
            </a:r>
            <a:endParaRPr lang="en-GB" sz="2800" dirty="0"/>
          </a:p>
        </p:txBody>
      </p:sp>
    </p:spTree>
    <p:extLst>
      <p:ext uri="{BB962C8B-B14F-4D97-AF65-F5344CB8AC3E}">
        <p14:creationId xmlns:p14="http://schemas.microsoft.com/office/powerpoint/2010/main" val="35399746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Can it be proved from </a:t>
            </a:r>
            <a:r>
              <a:rPr lang="en-GB" sz="3200" dirty="0" smtClean="0"/>
              <a:t>Genesis 1.26</a:t>
            </a:r>
            <a:r>
              <a:rPr lang="en-GB" sz="3200" dirty="0" smtClean="0"/>
              <a:t/>
            </a:r>
            <a:br>
              <a:rPr lang="en-GB" sz="3200" dirty="0" smtClean="0"/>
            </a:br>
            <a:r>
              <a:rPr lang="en-US" sz="3200" dirty="0" smtClean="0"/>
              <a:t>God is </a:t>
            </a:r>
            <a:r>
              <a:rPr lang="en-US" altLang="zh-CN" sz="3200" dirty="0" smtClean="0"/>
              <a:t>three</a:t>
            </a:r>
            <a:r>
              <a:rPr lang="en-GB" altLang="zh-CN" sz="3200" dirty="0" smtClean="0"/>
              <a:t> persons in one God</a:t>
            </a:r>
            <a:r>
              <a:rPr lang="en-GB" sz="3200" dirty="0" smtClean="0"/>
              <a:t>?</a:t>
            </a:r>
            <a:br>
              <a:rPr lang="en-GB" sz="3200" dirty="0" smtClean="0"/>
            </a:br>
            <a:r>
              <a:rPr lang="en-GB" sz="3200" dirty="0" smtClean="0"/>
              <a:t/>
            </a:r>
            <a:br>
              <a:rPr lang="en-GB" sz="3200" dirty="0" smtClean="0"/>
            </a:br>
            <a:r>
              <a:rPr lang="zh-CN" altLang="en-US" sz="3200" dirty="0" smtClean="0"/>
              <a:t>凭创世记</a:t>
            </a:r>
            <a:r>
              <a:rPr lang="en-US" altLang="zh-CN" sz="3200" dirty="0" smtClean="0"/>
              <a:t>1.26</a:t>
            </a:r>
            <a:r>
              <a:rPr lang="zh-CN" altLang="en-US" sz="3200" dirty="0" smtClean="0"/>
              <a:t>能否证明上帝是三位一体？</a:t>
            </a:r>
            <a:endParaRPr lang="en-GB" sz="3200" dirty="0"/>
          </a:p>
        </p:txBody>
      </p:sp>
    </p:spTree>
    <p:extLst>
      <p:ext uri="{BB962C8B-B14F-4D97-AF65-F5344CB8AC3E}">
        <p14:creationId xmlns:p14="http://schemas.microsoft.com/office/powerpoint/2010/main" val="17952875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No, it </a:t>
            </a:r>
            <a:r>
              <a:rPr lang="en-GB" sz="3200" dirty="0" smtClean="0"/>
              <a:t> cannot</a:t>
            </a:r>
            <a:r>
              <a:rPr lang="en-GB" sz="3200" dirty="0" smtClean="0"/>
              <a:t>.</a:t>
            </a:r>
            <a:br>
              <a:rPr lang="en-GB" sz="3200" dirty="0" smtClean="0"/>
            </a:br>
            <a:r>
              <a:rPr lang="en-GB" sz="3200" dirty="0" smtClean="0"/>
              <a:t/>
            </a:r>
            <a:br>
              <a:rPr lang="en-GB" sz="3200" dirty="0" smtClean="0"/>
            </a:br>
            <a:r>
              <a:rPr lang="zh-CN" altLang="en-US" sz="3200" dirty="0" smtClean="0"/>
              <a:t>不，创</a:t>
            </a:r>
            <a:r>
              <a:rPr lang="zh-CN" altLang="en-US" sz="3200" dirty="0"/>
              <a:t>世</a:t>
            </a:r>
            <a:r>
              <a:rPr lang="zh-CN" altLang="en-US" sz="3200" dirty="0" smtClean="0"/>
              <a:t>纪</a:t>
            </a:r>
            <a:r>
              <a:rPr lang="en-US" altLang="zh-CN" sz="3200" dirty="0" smtClean="0"/>
              <a:t>1.26</a:t>
            </a:r>
            <a:r>
              <a:rPr lang="zh-CN" altLang="en-US" sz="3200" dirty="0" smtClean="0"/>
              <a:t>不支持三位一体论。</a:t>
            </a:r>
            <a:endParaRPr lang="en-GB" sz="3200" dirty="0"/>
          </a:p>
        </p:txBody>
      </p:sp>
    </p:spTree>
    <p:extLst>
      <p:ext uri="{BB962C8B-B14F-4D97-AF65-F5344CB8AC3E}">
        <p14:creationId xmlns:p14="http://schemas.microsoft.com/office/powerpoint/2010/main" val="3210327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3733799"/>
          </a:xfrm>
        </p:spPr>
        <p:txBody>
          <a:bodyPr>
            <a:noAutofit/>
          </a:bodyPr>
          <a:lstStyle/>
          <a:p>
            <a:pPr>
              <a:lnSpc>
                <a:spcPts val="3800"/>
              </a:lnSpc>
            </a:pPr>
            <a:r>
              <a:rPr lang="en-US" altLang="zh-CN" sz="2800" dirty="0" smtClean="0"/>
              <a:t>It </a:t>
            </a:r>
            <a:r>
              <a:rPr lang="en-GB" sz="2800" dirty="0" smtClean="0"/>
              <a:t>only says Yahweh </a:t>
            </a:r>
            <a:r>
              <a:rPr lang="en-US" sz="2800" dirty="0" smtClean="0"/>
              <a:t>God confides </a:t>
            </a:r>
            <a:r>
              <a:rPr lang="en-US" altLang="zh-CN" sz="2800" dirty="0" smtClean="0"/>
              <a:t>to </a:t>
            </a:r>
            <a:r>
              <a:rPr lang="en-US" sz="2800" dirty="0" smtClean="0"/>
              <a:t>His most trusted angels about His creation plan.</a:t>
            </a:r>
            <a:r>
              <a:rPr lang="en-GB" sz="2800" dirty="0" smtClean="0"/>
              <a:t/>
            </a:r>
            <a:br>
              <a:rPr lang="en-GB" sz="2800" dirty="0" smtClean="0"/>
            </a:br>
            <a:r>
              <a:rPr lang="en-GB" sz="2800" dirty="0" smtClean="0"/>
              <a:t/>
            </a:r>
            <a:br>
              <a:rPr lang="en-GB" sz="2800" dirty="0" smtClean="0"/>
            </a:br>
            <a:r>
              <a:rPr lang="zh-CN" altLang="en-US" sz="2800" dirty="0" smtClean="0"/>
              <a:t>只是说，</a:t>
            </a:r>
            <a:r>
              <a:rPr lang="zh-CN" altLang="en-US" sz="2800" dirty="0"/>
              <a:t>上</a:t>
            </a:r>
            <a:r>
              <a:rPr lang="zh-CN" altLang="en-US" sz="2800" dirty="0" smtClean="0"/>
              <a:t>帝雅伟向近身侍从透露造人的计划。</a:t>
            </a:r>
            <a:endParaRPr lang="en-GB" sz="2800" dirty="0"/>
          </a:p>
        </p:txBody>
      </p:sp>
    </p:spTree>
    <p:extLst>
      <p:ext uri="{BB962C8B-B14F-4D97-AF65-F5344CB8AC3E}">
        <p14:creationId xmlns:p14="http://schemas.microsoft.com/office/powerpoint/2010/main" val="9117994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3733799"/>
          </a:xfrm>
        </p:spPr>
        <p:txBody>
          <a:bodyPr>
            <a:noAutofit/>
          </a:bodyPr>
          <a:lstStyle/>
          <a:p>
            <a:pPr>
              <a:lnSpc>
                <a:spcPts val="3800"/>
              </a:lnSpc>
            </a:pPr>
            <a:r>
              <a:rPr lang="en-US" sz="2800" dirty="0" smtClean="0"/>
              <a:t>The </a:t>
            </a:r>
            <a:r>
              <a:rPr lang="en-US" sz="2800" i="1" dirty="0" smtClean="0"/>
              <a:t>cherubim</a:t>
            </a:r>
            <a:r>
              <a:rPr lang="en-US" sz="2800" dirty="0" smtClean="0"/>
              <a:t> did not take part in creation.</a:t>
            </a:r>
            <a:br>
              <a:rPr lang="en-US" sz="2800" dirty="0" smtClean="0"/>
            </a:br>
            <a:r>
              <a:rPr lang="en-US" sz="2800" dirty="0" smtClean="0"/>
              <a:t>Yahweh created the world single-handed.</a:t>
            </a:r>
            <a:br>
              <a:rPr lang="en-US" sz="2800" dirty="0" smtClean="0"/>
            </a:br>
            <a:r>
              <a:rPr lang="en-US" sz="2800" dirty="0" smtClean="0"/>
              <a:t> </a:t>
            </a:r>
            <a:r>
              <a:rPr lang="en-GB" sz="2800" dirty="0" smtClean="0"/>
              <a:t/>
            </a:r>
            <a:br>
              <a:rPr lang="en-GB" sz="2800" dirty="0" smtClean="0"/>
            </a:br>
            <a:r>
              <a:rPr lang="zh-CN" altLang="en-US" sz="2800" dirty="0"/>
              <a:t>是雅伟独自造成了万物。</a:t>
            </a:r>
            <a:r>
              <a:rPr lang="en-GB" sz="2800" dirty="0" smtClean="0"/>
              <a:t/>
            </a:r>
            <a:br>
              <a:rPr lang="en-GB" sz="2800" dirty="0" smtClean="0"/>
            </a:br>
            <a:r>
              <a:rPr lang="zh-CN" altLang="en-US" sz="2800" dirty="0" smtClean="0"/>
              <a:t>基</a:t>
            </a:r>
            <a:r>
              <a:rPr lang="zh-CN" altLang="en-US" sz="2800" dirty="0"/>
              <a:t>路</a:t>
            </a:r>
            <a:r>
              <a:rPr lang="zh-CN" altLang="en-US" sz="2800" dirty="0" smtClean="0"/>
              <a:t>伯并没有参与过上帝创造奇工。</a:t>
            </a:r>
            <a:r>
              <a:rPr lang="en-US" altLang="zh-CN" sz="2800" dirty="0" smtClean="0"/>
              <a:t/>
            </a:r>
            <a:br>
              <a:rPr lang="en-US" altLang="zh-CN" sz="2800" dirty="0" smtClean="0"/>
            </a:br>
            <a:endParaRPr lang="en-GB" sz="2800" dirty="0"/>
          </a:p>
        </p:txBody>
      </p:sp>
    </p:spTree>
    <p:extLst>
      <p:ext uri="{BB962C8B-B14F-4D97-AF65-F5344CB8AC3E}">
        <p14:creationId xmlns:p14="http://schemas.microsoft.com/office/powerpoint/2010/main" val="17068564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GB" sz="2800" dirty="0" smtClean="0"/>
              <a:t>Isaiah </a:t>
            </a:r>
            <a:r>
              <a:rPr lang="zh-CN" altLang="en-US" sz="2800" dirty="0" smtClean="0"/>
              <a:t>以赛亚书</a:t>
            </a:r>
            <a:r>
              <a:rPr lang="en-GB" sz="2800" dirty="0" smtClean="0"/>
              <a:t> 44.24</a:t>
            </a:r>
            <a:endParaRPr lang="en-GB" sz="2800" dirty="0"/>
          </a:p>
        </p:txBody>
      </p:sp>
      <p:sp>
        <p:nvSpPr>
          <p:cNvPr id="3" name="Content Placeholder 2"/>
          <p:cNvSpPr>
            <a:spLocks noGrp="1"/>
          </p:cNvSpPr>
          <p:nvPr>
            <p:ph idx="1"/>
          </p:nvPr>
        </p:nvSpPr>
        <p:spPr>
          <a:xfrm>
            <a:off x="457200" y="1189037"/>
            <a:ext cx="8229600" cy="5211763"/>
          </a:xfrm>
        </p:spPr>
        <p:txBody>
          <a:bodyPr>
            <a:normAutofit/>
          </a:bodyPr>
          <a:lstStyle/>
          <a:p>
            <a:pPr marL="0" indent="0">
              <a:buNone/>
            </a:pPr>
            <a:r>
              <a:rPr lang="en-GB" sz="2800" dirty="0" smtClean="0"/>
              <a:t>Thus says Yahweh, your Redeemer, and the one who formed you from the womb, “I, Yahweh, am the maker of all things, stretching out the heavens by Myself, and spreading out the earth all alone,”</a:t>
            </a:r>
          </a:p>
          <a:p>
            <a:pPr marL="0" indent="0">
              <a:buNone/>
            </a:pPr>
            <a:endParaRPr lang="en-US" altLang="zh-CN" sz="2800" dirty="0" smtClean="0"/>
          </a:p>
          <a:p>
            <a:pPr marL="0" indent="0">
              <a:lnSpc>
                <a:spcPts val="3800"/>
              </a:lnSpc>
              <a:buNone/>
            </a:pPr>
            <a:r>
              <a:rPr lang="zh-CN" altLang="en-US" sz="2800" dirty="0" smtClean="0"/>
              <a:t>你的救赎主，就是那在母胎中就造了你的雅伟这样说，“我雅伟是创造万物的，我是独自展开诸天，铺张大地的。”</a:t>
            </a:r>
            <a:endParaRPr lang="en-GB" sz="2800" dirty="0"/>
          </a:p>
        </p:txBody>
      </p:sp>
    </p:spTree>
    <p:extLst>
      <p:ext uri="{BB962C8B-B14F-4D97-AF65-F5344CB8AC3E}">
        <p14:creationId xmlns:p14="http://schemas.microsoft.com/office/powerpoint/2010/main" val="24427641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Isaiah </a:t>
            </a:r>
            <a:r>
              <a:rPr lang="zh-CN" altLang="en-US" sz="2800" dirty="0" smtClean="0"/>
              <a:t>以赛亚书</a:t>
            </a:r>
            <a:r>
              <a:rPr lang="en-GB" sz="2800" dirty="0" smtClean="0"/>
              <a:t> 45.18</a:t>
            </a:r>
            <a:endParaRPr lang="en-GB" sz="2800" dirty="0"/>
          </a:p>
        </p:txBody>
      </p:sp>
      <p:sp>
        <p:nvSpPr>
          <p:cNvPr id="3" name="Content Placeholder 2"/>
          <p:cNvSpPr>
            <a:spLocks noGrp="1"/>
          </p:cNvSpPr>
          <p:nvPr>
            <p:ph idx="1"/>
          </p:nvPr>
        </p:nvSpPr>
        <p:spPr>
          <a:xfrm>
            <a:off x="457200" y="1143000"/>
            <a:ext cx="8229600" cy="5181600"/>
          </a:xfrm>
        </p:spPr>
        <p:txBody>
          <a:bodyPr>
            <a:normAutofit/>
          </a:bodyPr>
          <a:lstStyle/>
          <a:p>
            <a:pPr marL="0" indent="0">
              <a:buNone/>
            </a:pPr>
            <a:r>
              <a:rPr lang="en-GB" sz="2800" dirty="0" smtClean="0"/>
              <a:t>For thus says Yahweh, who created the heavens </a:t>
            </a:r>
          </a:p>
          <a:p>
            <a:pPr marL="0" indent="0">
              <a:buNone/>
            </a:pPr>
            <a:r>
              <a:rPr lang="en-GB" sz="2800" dirty="0" smtClean="0"/>
              <a:t>(He is the God who formed the earth and made it. He established it and did not create it a waste place, but formed it to be inhabited), </a:t>
            </a:r>
          </a:p>
          <a:p>
            <a:pPr marL="0" indent="0">
              <a:buNone/>
            </a:pPr>
            <a:r>
              <a:rPr lang="en-GB" sz="2800" dirty="0" smtClean="0"/>
              <a:t>“I am Yahweh, and there is none else.”</a:t>
            </a:r>
          </a:p>
          <a:p>
            <a:pPr marL="0" indent="0">
              <a:buNone/>
            </a:pPr>
            <a:endParaRPr lang="en-GB" sz="2800" dirty="0"/>
          </a:p>
          <a:p>
            <a:pPr marL="0" indent="0">
              <a:lnSpc>
                <a:spcPts val="3800"/>
              </a:lnSpc>
              <a:buNone/>
            </a:pPr>
            <a:r>
              <a:rPr lang="zh-CN" altLang="en-US" sz="2800" dirty="0" smtClean="0"/>
              <a:t>因为创造诸天的雅伟，</a:t>
            </a:r>
            <a:r>
              <a:rPr lang="en-US" altLang="zh-CN" sz="2800" dirty="0" smtClean="0"/>
              <a:t>(</a:t>
            </a:r>
            <a:r>
              <a:rPr lang="zh-CN" altLang="en-US" sz="2800" dirty="0" smtClean="0"/>
              <a:t>祂是上帝，塑造大地，把大地造成；祂建立大地；祂</a:t>
            </a:r>
            <a:r>
              <a:rPr lang="zh-CN" altLang="en-US" sz="2800" dirty="0"/>
              <a:t>创造</a:t>
            </a:r>
            <a:r>
              <a:rPr lang="zh-CN" altLang="en-US" sz="2800" dirty="0" smtClean="0"/>
              <a:t>大地，不是荒凉的，祂塑造大地，是</a:t>
            </a:r>
            <a:r>
              <a:rPr lang="zh-CN" altLang="en-US" sz="2800" dirty="0"/>
              <a:t>要</a:t>
            </a:r>
            <a:r>
              <a:rPr lang="zh-CN" altLang="en-US" sz="2800" dirty="0" smtClean="0"/>
              <a:t>给人居住</a:t>
            </a:r>
            <a:r>
              <a:rPr lang="en-US" altLang="zh-CN" sz="2800" dirty="0" smtClean="0"/>
              <a:t>)</a:t>
            </a:r>
            <a:r>
              <a:rPr lang="zh-CN" altLang="en-US" sz="2800" dirty="0" smtClean="0"/>
              <a:t>；</a:t>
            </a:r>
            <a:endParaRPr lang="en-US" altLang="zh-CN" sz="2800" dirty="0" smtClean="0"/>
          </a:p>
          <a:p>
            <a:pPr marL="0" indent="0">
              <a:lnSpc>
                <a:spcPts val="3800"/>
              </a:lnSpc>
              <a:buNone/>
            </a:pPr>
            <a:r>
              <a:rPr lang="zh-CN" altLang="en-US" sz="2800" dirty="0" smtClean="0"/>
              <a:t>祂这样说，“我是雅伟，再没有别的神。”</a:t>
            </a:r>
            <a:endParaRPr lang="en-GB" sz="2800" dirty="0"/>
          </a:p>
        </p:txBody>
      </p:sp>
    </p:spTree>
    <p:extLst>
      <p:ext uri="{BB962C8B-B14F-4D97-AF65-F5344CB8AC3E}">
        <p14:creationId xmlns:p14="http://schemas.microsoft.com/office/powerpoint/2010/main" val="8011128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639762"/>
          </a:xfrm>
        </p:spPr>
        <p:txBody>
          <a:bodyPr>
            <a:noAutofit/>
          </a:bodyPr>
          <a:lstStyle/>
          <a:p>
            <a:r>
              <a:rPr lang="en-GB" sz="2800" dirty="0" smtClean="0"/>
              <a:t>Genesis </a:t>
            </a:r>
            <a:r>
              <a:rPr lang="zh-CN" altLang="en-US" sz="2800" dirty="0" smtClean="0"/>
              <a:t>创世记</a:t>
            </a:r>
            <a:r>
              <a:rPr lang="en-GB" sz="2800" dirty="0" smtClean="0"/>
              <a:t> 1.26</a:t>
            </a:r>
            <a:endParaRPr lang="en-GB" sz="2800" dirty="0"/>
          </a:p>
        </p:txBody>
      </p:sp>
      <p:sp>
        <p:nvSpPr>
          <p:cNvPr id="3" name="Content Placeholder 2"/>
          <p:cNvSpPr>
            <a:spLocks noGrp="1"/>
          </p:cNvSpPr>
          <p:nvPr>
            <p:ph idx="1"/>
          </p:nvPr>
        </p:nvSpPr>
        <p:spPr>
          <a:xfrm>
            <a:off x="457200" y="1447800"/>
            <a:ext cx="8229600" cy="4297363"/>
          </a:xfrm>
        </p:spPr>
        <p:txBody>
          <a:bodyPr>
            <a:noAutofit/>
          </a:bodyPr>
          <a:lstStyle/>
          <a:p>
            <a:pPr marL="0" indent="0">
              <a:buNone/>
            </a:pPr>
            <a:r>
              <a:rPr lang="en-US" sz="2800" dirty="0" smtClean="0"/>
              <a:t>Then God said, </a:t>
            </a:r>
            <a:r>
              <a:rPr lang="en-GB" sz="2800" dirty="0" smtClean="0"/>
              <a:t>“Let us make man </a:t>
            </a:r>
            <a:r>
              <a:rPr lang="en-GB" sz="2800" dirty="0" smtClean="0">
                <a:solidFill>
                  <a:srgbClr val="FF0000"/>
                </a:solidFill>
              </a:rPr>
              <a:t>in our image</a:t>
            </a:r>
            <a:r>
              <a:rPr lang="en-GB" sz="2800" dirty="0" smtClean="0"/>
              <a:t>, according to </a:t>
            </a:r>
            <a:r>
              <a:rPr lang="en-GB" sz="2800" dirty="0" smtClean="0">
                <a:solidFill>
                  <a:srgbClr val="FF0000"/>
                </a:solidFill>
              </a:rPr>
              <a:t>our likeness</a:t>
            </a:r>
            <a:r>
              <a:rPr lang="en-US" sz="2800" dirty="0" smtClean="0"/>
              <a:t>…”   </a:t>
            </a:r>
          </a:p>
          <a:p>
            <a:pPr marL="0" indent="0" algn="ctr">
              <a:buNone/>
            </a:pPr>
            <a:r>
              <a:rPr lang="en-US" altLang="zh-CN" sz="2800" dirty="0" smtClean="0"/>
              <a:t>What can this mean?</a:t>
            </a:r>
          </a:p>
          <a:p>
            <a:pPr marL="0" indent="0">
              <a:buNone/>
            </a:pPr>
            <a:endParaRPr lang="en-GB" altLang="zh-CN" sz="2800" dirty="0"/>
          </a:p>
          <a:p>
            <a:pPr marL="0" indent="0">
              <a:lnSpc>
                <a:spcPts val="3800"/>
              </a:lnSpc>
              <a:buNone/>
            </a:pPr>
            <a:r>
              <a:rPr lang="zh-CN" altLang="en-US" sz="2800" dirty="0" smtClean="0"/>
              <a:t>上帝说：</a:t>
            </a:r>
            <a:r>
              <a:rPr lang="en-US" altLang="zh-CN" sz="2800" dirty="0" smtClean="0"/>
              <a:t>“</a:t>
            </a:r>
            <a:r>
              <a:rPr lang="zh-CN" altLang="en-US" sz="2800" dirty="0" smtClean="0"/>
              <a:t>我们要造人了，</a:t>
            </a:r>
            <a:r>
              <a:rPr lang="zh-CN" altLang="en-US" sz="2800" dirty="0" smtClean="0">
                <a:solidFill>
                  <a:srgbClr val="FF0000"/>
                </a:solidFill>
              </a:rPr>
              <a:t>照我们的形象</a:t>
            </a:r>
            <a:r>
              <a:rPr lang="zh-CN" altLang="en-US" sz="2800" dirty="0" smtClean="0"/>
              <a:t>，如同我们的模样！</a:t>
            </a:r>
            <a:r>
              <a:rPr lang="en-US" altLang="zh-CN" sz="2800" dirty="0" smtClean="0"/>
              <a:t>”  </a:t>
            </a:r>
          </a:p>
          <a:p>
            <a:pPr marL="0" indent="0" algn="ctr">
              <a:lnSpc>
                <a:spcPts val="3800"/>
              </a:lnSpc>
              <a:buNone/>
            </a:pPr>
            <a:r>
              <a:rPr lang="zh-CN" altLang="en-US" sz="2800" dirty="0" smtClean="0"/>
              <a:t>这句话该怎么理解？</a:t>
            </a:r>
            <a:endParaRPr lang="en-GB" sz="2800" dirty="0"/>
          </a:p>
        </p:txBody>
      </p:sp>
    </p:spTree>
    <p:extLst>
      <p:ext uri="{BB962C8B-B14F-4D97-AF65-F5344CB8AC3E}">
        <p14:creationId xmlns:p14="http://schemas.microsoft.com/office/powerpoint/2010/main" val="2879733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GB" sz="2800" dirty="0" smtClean="0"/>
              <a:t>Genesis </a:t>
            </a:r>
            <a:r>
              <a:rPr lang="zh-CN" altLang="en-US" sz="2800" dirty="0" smtClean="0"/>
              <a:t>创世记</a:t>
            </a:r>
            <a:r>
              <a:rPr lang="en-GB" sz="2800" dirty="0" smtClean="0"/>
              <a:t> </a:t>
            </a:r>
            <a:r>
              <a:rPr lang="en-US" altLang="zh-CN" sz="2800" dirty="0" smtClean="0"/>
              <a:t>3</a:t>
            </a:r>
            <a:r>
              <a:rPr lang="en-GB" sz="2800" dirty="0" smtClean="0"/>
              <a:t>.22</a:t>
            </a:r>
            <a:endParaRPr lang="en-GB" sz="2800" dirty="0"/>
          </a:p>
        </p:txBody>
      </p:sp>
      <p:sp>
        <p:nvSpPr>
          <p:cNvPr id="3" name="Content Placeholder 2"/>
          <p:cNvSpPr>
            <a:spLocks noGrp="1"/>
          </p:cNvSpPr>
          <p:nvPr>
            <p:ph idx="1"/>
          </p:nvPr>
        </p:nvSpPr>
        <p:spPr>
          <a:xfrm>
            <a:off x="457200" y="1295400"/>
            <a:ext cx="8229600" cy="4876800"/>
          </a:xfrm>
        </p:spPr>
        <p:txBody>
          <a:bodyPr>
            <a:normAutofit/>
          </a:bodyPr>
          <a:lstStyle/>
          <a:p>
            <a:pPr marL="0" indent="0">
              <a:buNone/>
            </a:pPr>
            <a:r>
              <a:rPr lang="en-US" sz="2800" dirty="0" smtClean="0"/>
              <a:t>Then Yahweh God said, “Behold, the man has become </a:t>
            </a:r>
            <a:r>
              <a:rPr lang="en-US" sz="2800" dirty="0" smtClean="0">
                <a:solidFill>
                  <a:srgbClr val="FF0000"/>
                </a:solidFill>
              </a:rPr>
              <a:t>like one of us, knowing good and evil</a:t>
            </a:r>
            <a:r>
              <a:rPr lang="en-US" sz="2800" dirty="0" smtClean="0"/>
              <a:t>; and now, lest he stretch out his hand, and take also from the tree of life, and eat, and live forever.”</a:t>
            </a:r>
          </a:p>
          <a:p>
            <a:pPr marL="0" indent="0">
              <a:buNone/>
            </a:pPr>
            <a:endParaRPr lang="en-US" sz="2800" dirty="0"/>
          </a:p>
          <a:p>
            <a:pPr marL="0" indent="0">
              <a:lnSpc>
                <a:spcPts val="3800"/>
              </a:lnSpc>
              <a:buNone/>
            </a:pPr>
            <a:r>
              <a:rPr lang="zh-CN" altLang="en-US" sz="2800" dirty="0" smtClean="0"/>
              <a:t>然后上帝雅伟宣谕：“看哪，</a:t>
            </a:r>
            <a:r>
              <a:rPr lang="zh-CN" altLang="en-US" sz="2800" dirty="0" smtClean="0">
                <a:solidFill>
                  <a:srgbClr val="FF0000"/>
                </a:solidFill>
              </a:rPr>
              <a:t>人已经变得和我们相似，懂得辨善恶了</a:t>
            </a:r>
            <a:r>
              <a:rPr lang="zh-CN" altLang="en-US" sz="2800" dirty="0" smtClean="0"/>
              <a:t>。要是让他再伸出手去摘生命之树的果子吃，他就永远不死了！”</a:t>
            </a:r>
            <a:endParaRPr lang="en-GB" sz="2800" dirty="0"/>
          </a:p>
        </p:txBody>
      </p:sp>
    </p:spTree>
    <p:extLst>
      <p:ext uri="{BB962C8B-B14F-4D97-AF65-F5344CB8AC3E}">
        <p14:creationId xmlns:p14="http://schemas.microsoft.com/office/powerpoint/2010/main" val="41783211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410200"/>
          </a:xfrm>
        </p:spPr>
        <p:txBody>
          <a:bodyPr>
            <a:noAutofit/>
          </a:bodyPr>
          <a:lstStyle/>
          <a:p>
            <a:pPr algn="l">
              <a:lnSpc>
                <a:spcPts val="3800"/>
              </a:lnSpc>
            </a:pPr>
            <a:r>
              <a:rPr lang="en-US" sz="2800" dirty="0" smtClean="0"/>
              <a:t>Like God and angels, man is free to make moral choices and can know good and evil. </a:t>
            </a:r>
            <a:br>
              <a:rPr lang="en-US" sz="2800" dirty="0" smtClean="0"/>
            </a:br>
            <a:r>
              <a:rPr lang="en-US" altLang="zh-CN" sz="2800" dirty="0" smtClean="0">
                <a:solidFill>
                  <a:srgbClr val="FF0000"/>
                </a:solidFill>
              </a:rPr>
              <a:t>Only i</a:t>
            </a:r>
            <a:r>
              <a:rPr lang="en-US" sz="2800" dirty="0" smtClean="0">
                <a:solidFill>
                  <a:srgbClr val="FF0000"/>
                </a:solidFill>
              </a:rPr>
              <a:t>n this sense</a:t>
            </a:r>
            <a:r>
              <a:rPr lang="en-US" sz="2800" dirty="0" smtClean="0"/>
              <a:t>, “our image, our likeness” is to be understood.</a:t>
            </a:r>
            <a:br>
              <a:rPr lang="en-US" sz="2800" dirty="0" smtClean="0"/>
            </a:br>
            <a:r>
              <a:rPr lang="en-US" sz="2800" dirty="0" smtClean="0"/>
              <a:t> </a:t>
            </a:r>
            <a:r>
              <a:rPr lang="en-GB" sz="2800" dirty="0" smtClean="0"/>
              <a:t/>
            </a:r>
            <a:br>
              <a:rPr lang="en-GB" sz="2800" dirty="0" smtClean="0"/>
            </a:br>
            <a:r>
              <a:rPr lang="zh-CN" altLang="en-US" sz="2800" dirty="0" smtClean="0"/>
              <a:t>人类像造物主和天使一样，有自由选择好歹，能分辨善恶。</a:t>
            </a:r>
            <a:r>
              <a:rPr lang="zh-CN" altLang="en-US" sz="2800" dirty="0" smtClean="0">
                <a:solidFill>
                  <a:srgbClr val="FF0000"/>
                </a:solidFill>
              </a:rPr>
              <a:t>在这意义上</a:t>
            </a:r>
            <a:r>
              <a:rPr lang="zh-CN" altLang="en-US" sz="2800" dirty="0" smtClean="0"/>
              <a:t>，神说</a:t>
            </a:r>
            <a:r>
              <a:rPr lang="en-US" altLang="zh-CN" sz="2800" dirty="0" smtClean="0"/>
              <a:t>:</a:t>
            </a:r>
            <a:r>
              <a:rPr lang="zh-CN" altLang="en-US" sz="2800" dirty="0" smtClean="0"/>
              <a:t>“我们要造人了，</a:t>
            </a:r>
            <a:r>
              <a:rPr lang="zh-CN" altLang="en-US" sz="2800" dirty="0"/>
              <a:t>照</a:t>
            </a:r>
            <a:r>
              <a:rPr lang="zh-CN" altLang="en-US" sz="2800" dirty="0" smtClean="0"/>
              <a:t>我们的形象，如同我们的模样。”</a:t>
            </a:r>
            <a:endParaRPr lang="en-GB" sz="2800" dirty="0"/>
          </a:p>
        </p:txBody>
      </p:sp>
    </p:spTree>
    <p:extLst>
      <p:ext uri="{BB962C8B-B14F-4D97-AF65-F5344CB8AC3E}">
        <p14:creationId xmlns:p14="http://schemas.microsoft.com/office/powerpoint/2010/main" val="3516426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3733799"/>
          </a:xfrm>
        </p:spPr>
        <p:txBody>
          <a:bodyPr>
            <a:noAutofit/>
          </a:bodyPr>
          <a:lstStyle/>
          <a:p>
            <a:r>
              <a:rPr lang="en-US" sz="2800" dirty="0" smtClean="0"/>
              <a:t>Mankind was created in God’s image.</a:t>
            </a:r>
            <a:br>
              <a:rPr lang="en-US" sz="2800" dirty="0" smtClean="0"/>
            </a:br>
            <a:r>
              <a:rPr lang="en-US" sz="2800" dirty="0" smtClean="0"/>
              <a:t>Therefore the singular in Gen 1.27</a:t>
            </a:r>
            <a:br>
              <a:rPr lang="en-US" sz="2800" dirty="0" smtClean="0"/>
            </a:br>
            <a:r>
              <a:rPr lang="en-US" sz="2800" dirty="0" smtClean="0"/>
              <a:t> </a:t>
            </a:r>
            <a:r>
              <a:rPr lang="en-GB" sz="2800" dirty="0" smtClean="0"/>
              <a:t/>
            </a:r>
            <a:br>
              <a:rPr lang="en-GB" sz="2800" dirty="0" smtClean="0"/>
            </a:br>
            <a:r>
              <a:rPr lang="zh-CN" altLang="en-US" sz="2800" dirty="0" smtClean="0"/>
              <a:t>人类是照上帝雅伟的形象造的。</a:t>
            </a:r>
            <a:r>
              <a:rPr lang="en-US" altLang="zh-CN" sz="2800" dirty="0" smtClean="0"/>
              <a:t/>
            </a:r>
            <a:br>
              <a:rPr lang="en-US" altLang="zh-CN" sz="2800" dirty="0" smtClean="0"/>
            </a:br>
            <a:r>
              <a:rPr lang="zh-CN" altLang="en-US" sz="2800" dirty="0"/>
              <a:t>因</a:t>
            </a:r>
            <a:r>
              <a:rPr lang="zh-CN" altLang="en-US" sz="2800" dirty="0" smtClean="0"/>
              <a:t>此，创世记</a:t>
            </a:r>
            <a:r>
              <a:rPr lang="en-US" altLang="zh-CN" sz="2800" dirty="0" smtClean="0"/>
              <a:t>1.27</a:t>
            </a:r>
            <a:r>
              <a:rPr lang="zh-CN" altLang="en-US" sz="2800" dirty="0" smtClean="0"/>
              <a:t>用的是单数代词。</a:t>
            </a:r>
            <a:endParaRPr lang="en-GB" sz="2800" dirty="0"/>
          </a:p>
        </p:txBody>
      </p:sp>
    </p:spTree>
    <p:extLst>
      <p:ext uri="{BB962C8B-B14F-4D97-AF65-F5344CB8AC3E}">
        <p14:creationId xmlns:p14="http://schemas.microsoft.com/office/powerpoint/2010/main" val="2469239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55837"/>
            <a:ext cx="8229600" cy="3154363"/>
          </a:xfrm>
        </p:spPr>
        <p:txBody>
          <a:bodyPr>
            <a:normAutofit/>
          </a:bodyPr>
          <a:lstStyle/>
          <a:p>
            <a:pPr marL="0" indent="0" algn="ctr">
              <a:buNone/>
            </a:pPr>
            <a:r>
              <a:rPr lang="en-US" altLang="zh-CN" dirty="0" smtClean="0"/>
              <a:t>Gen 1.26 does not specify </a:t>
            </a:r>
          </a:p>
          <a:p>
            <a:pPr marL="0" indent="0" algn="ctr">
              <a:buNone/>
            </a:pPr>
            <a:r>
              <a:rPr lang="en-US" altLang="zh-CN" dirty="0" smtClean="0"/>
              <a:t>whom God is talking to.</a:t>
            </a:r>
          </a:p>
          <a:p>
            <a:pPr marL="0" indent="0" algn="ctr">
              <a:buNone/>
            </a:pPr>
            <a:r>
              <a:rPr lang="zh-CN" altLang="en-US" dirty="0" smtClean="0"/>
              <a:t>创世记</a:t>
            </a:r>
            <a:r>
              <a:rPr lang="en-US" altLang="zh-CN" dirty="0" smtClean="0"/>
              <a:t>1.26</a:t>
            </a:r>
            <a:r>
              <a:rPr lang="zh-CN" altLang="en-US" dirty="0" smtClean="0"/>
              <a:t>没有</a:t>
            </a:r>
            <a:r>
              <a:rPr lang="zh-CN" altLang="en-US" dirty="0"/>
              <a:t>指</a:t>
            </a:r>
            <a:r>
              <a:rPr lang="zh-CN" altLang="en-US" dirty="0" smtClean="0"/>
              <a:t>明上帝是跟谁说话。</a:t>
            </a:r>
            <a:endParaRPr lang="en-GB" dirty="0"/>
          </a:p>
        </p:txBody>
      </p:sp>
    </p:spTree>
    <p:extLst>
      <p:ext uri="{BB962C8B-B14F-4D97-AF65-F5344CB8AC3E}">
        <p14:creationId xmlns:p14="http://schemas.microsoft.com/office/powerpoint/2010/main" val="10467791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2800" dirty="0" smtClean="0"/>
              <a:t>Genesis </a:t>
            </a:r>
            <a:r>
              <a:rPr lang="zh-CN" altLang="en-US" sz="2800" dirty="0" smtClean="0"/>
              <a:t>创世记</a:t>
            </a:r>
            <a:r>
              <a:rPr lang="en-GB" sz="2800" dirty="0" smtClean="0"/>
              <a:t> </a:t>
            </a:r>
            <a:r>
              <a:rPr lang="en-GB" sz="2800" dirty="0" smtClean="0">
                <a:solidFill>
                  <a:srgbClr val="FF0000"/>
                </a:solidFill>
              </a:rPr>
              <a:t>1.27</a:t>
            </a:r>
            <a:endParaRPr lang="en-GB" sz="2800" dirty="0">
              <a:solidFill>
                <a:srgbClr val="FF0000"/>
              </a:solidFill>
            </a:endParaRPr>
          </a:p>
        </p:txBody>
      </p:sp>
      <p:sp>
        <p:nvSpPr>
          <p:cNvPr id="3" name="Content Placeholder 2"/>
          <p:cNvSpPr>
            <a:spLocks noGrp="1"/>
          </p:cNvSpPr>
          <p:nvPr>
            <p:ph idx="1"/>
          </p:nvPr>
        </p:nvSpPr>
        <p:spPr>
          <a:xfrm>
            <a:off x="457200" y="1417637"/>
            <a:ext cx="8229600" cy="5059363"/>
          </a:xfrm>
        </p:spPr>
        <p:txBody>
          <a:bodyPr>
            <a:noAutofit/>
          </a:bodyPr>
          <a:lstStyle/>
          <a:p>
            <a:pPr marL="0" indent="0">
              <a:buNone/>
            </a:pPr>
            <a:r>
              <a:rPr lang="en-GB" sz="2800" dirty="0" smtClean="0"/>
              <a:t>And God created man </a:t>
            </a:r>
            <a:r>
              <a:rPr lang="en-GB" sz="2800" dirty="0" smtClean="0">
                <a:solidFill>
                  <a:srgbClr val="FF0000"/>
                </a:solidFill>
              </a:rPr>
              <a:t>in His own image</a:t>
            </a:r>
            <a:r>
              <a:rPr lang="en-GB" sz="2800" dirty="0" smtClean="0"/>
              <a:t>, in the image of God He created him, male and female He created them.</a:t>
            </a:r>
          </a:p>
          <a:p>
            <a:pPr marL="0" indent="0">
              <a:buNone/>
            </a:pPr>
            <a:endParaRPr lang="en-GB" sz="2800" dirty="0" smtClean="0"/>
          </a:p>
          <a:p>
            <a:pPr marL="0" indent="0">
              <a:lnSpc>
                <a:spcPts val="3800"/>
              </a:lnSpc>
              <a:buNone/>
            </a:pPr>
            <a:r>
              <a:rPr lang="zh-CN" altLang="en-US" sz="2800" dirty="0" smtClean="0"/>
              <a:t>所以，上帝造人，</a:t>
            </a:r>
            <a:r>
              <a:rPr lang="zh-CN" altLang="en-US" sz="2800" dirty="0" smtClean="0">
                <a:solidFill>
                  <a:srgbClr val="FF0000"/>
                </a:solidFill>
              </a:rPr>
              <a:t>取的是祂自己的形象</a:t>
            </a:r>
            <a:r>
              <a:rPr lang="zh-CN" altLang="en-US" sz="2800" dirty="0" smtClean="0"/>
              <a:t>；男人女人，都依照</a:t>
            </a:r>
            <a:r>
              <a:rPr lang="zh-CN" altLang="en-US" sz="2800" dirty="0" smtClean="0">
                <a:solidFill>
                  <a:srgbClr val="FF0000"/>
                </a:solidFill>
              </a:rPr>
              <a:t>祂的</a:t>
            </a:r>
            <a:r>
              <a:rPr lang="zh-CN" altLang="en-US" sz="2800" dirty="0" smtClean="0"/>
              <a:t>模样。</a:t>
            </a:r>
            <a:endParaRPr lang="en-GB" sz="2800" dirty="0"/>
          </a:p>
        </p:txBody>
      </p:sp>
    </p:spTree>
    <p:extLst>
      <p:ext uri="{BB962C8B-B14F-4D97-AF65-F5344CB8AC3E}">
        <p14:creationId xmlns:p14="http://schemas.microsoft.com/office/powerpoint/2010/main" val="668570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altLang="zh-CN" sz="3200" dirty="0" smtClean="0"/>
              <a:t>The End</a:t>
            </a:r>
            <a:r>
              <a:rPr lang="en-GB" altLang="zh-CN" sz="3200" dirty="0"/>
              <a:t/>
            </a:r>
            <a:br>
              <a:rPr lang="en-GB" altLang="zh-CN" sz="3200" dirty="0"/>
            </a:br>
            <a:r>
              <a:rPr lang="zh-CN" altLang="en-US" sz="3200" dirty="0" smtClean="0"/>
              <a:t>完</a:t>
            </a:r>
            <a:endParaRPr lang="en-GB" sz="3200" dirty="0"/>
          </a:p>
        </p:txBody>
      </p:sp>
    </p:spTree>
    <p:extLst>
      <p:ext uri="{BB962C8B-B14F-4D97-AF65-F5344CB8AC3E}">
        <p14:creationId xmlns:p14="http://schemas.microsoft.com/office/powerpoint/2010/main" val="25161908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60575"/>
          </a:xfrm>
        </p:spPr>
        <p:txBody>
          <a:bodyPr>
            <a:noAutofit/>
          </a:bodyPr>
          <a:lstStyle/>
          <a:p>
            <a:r>
              <a:rPr lang="en-GB" sz="3200" dirty="0" smtClean="0"/>
              <a:t>Can it be proved from </a:t>
            </a:r>
            <a:r>
              <a:rPr lang="en-GB" sz="3200" dirty="0" smtClean="0"/>
              <a:t>Genesis 1.26</a:t>
            </a:r>
            <a:r>
              <a:rPr lang="en-GB" sz="3200" dirty="0" smtClean="0"/>
              <a:t/>
            </a:r>
            <a:br>
              <a:rPr lang="en-GB" sz="3200" dirty="0" smtClean="0"/>
            </a:br>
            <a:r>
              <a:rPr lang="en-US" sz="3200" dirty="0" smtClean="0"/>
              <a:t>God is </a:t>
            </a:r>
            <a:r>
              <a:rPr lang="en-US" altLang="zh-CN" sz="3200" dirty="0" smtClean="0"/>
              <a:t>three</a:t>
            </a:r>
            <a:r>
              <a:rPr lang="en-GB" altLang="zh-CN" sz="3200" dirty="0" smtClean="0"/>
              <a:t> persons in one God</a:t>
            </a:r>
            <a:r>
              <a:rPr lang="en-GB" sz="3200" dirty="0" smtClean="0"/>
              <a:t>?</a:t>
            </a:r>
            <a:br>
              <a:rPr lang="en-GB" sz="3200" dirty="0" smtClean="0"/>
            </a:br>
            <a:r>
              <a:rPr lang="en-GB" sz="3200" dirty="0" smtClean="0"/>
              <a:t/>
            </a:r>
            <a:br>
              <a:rPr lang="en-GB" sz="3200" dirty="0" smtClean="0"/>
            </a:br>
            <a:r>
              <a:rPr lang="zh-CN" altLang="en-US" sz="3200" dirty="0" smtClean="0"/>
              <a:t>凭创世记</a:t>
            </a:r>
            <a:r>
              <a:rPr lang="en-US" altLang="zh-CN" sz="3200" dirty="0" smtClean="0"/>
              <a:t>1.26</a:t>
            </a:r>
            <a:r>
              <a:rPr lang="zh-CN" altLang="en-US" sz="3200" dirty="0" smtClean="0"/>
              <a:t>能否证明上帝是三位一体？</a:t>
            </a:r>
            <a:endParaRPr lang="en-GB" sz="3200" dirty="0"/>
          </a:p>
        </p:txBody>
      </p:sp>
    </p:spTree>
    <p:extLst>
      <p:ext uri="{BB962C8B-B14F-4D97-AF65-F5344CB8AC3E}">
        <p14:creationId xmlns:p14="http://schemas.microsoft.com/office/powerpoint/2010/main" val="1795287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55837"/>
            <a:ext cx="8229600" cy="3154363"/>
          </a:xfrm>
        </p:spPr>
        <p:txBody>
          <a:bodyPr>
            <a:normAutofit/>
          </a:bodyPr>
          <a:lstStyle/>
          <a:p>
            <a:pPr marL="0" indent="0" algn="ctr">
              <a:buNone/>
            </a:pPr>
            <a:r>
              <a:rPr lang="en-GB" dirty="0" smtClean="0"/>
              <a:t>Whom is God talking to?</a:t>
            </a:r>
          </a:p>
          <a:p>
            <a:pPr marL="0" indent="0" algn="ctr">
              <a:buNone/>
            </a:pPr>
            <a:r>
              <a:rPr lang="zh-CN" altLang="en-US" dirty="0"/>
              <a:t>上</a:t>
            </a:r>
            <a:r>
              <a:rPr lang="zh-CN" altLang="en-US" dirty="0" smtClean="0"/>
              <a:t>帝是跟谁说话？</a:t>
            </a:r>
            <a:endParaRPr lang="en-GB" dirty="0"/>
          </a:p>
        </p:txBody>
      </p:sp>
    </p:spTree>
    <p:extLst>
      <p:ext uri="{BB962C8B-B14F-4D97-AF65-F5344CB8AC3E}">
        <p14:creationId xmlns:p14="http://schemas.microsoft.com/office/powerpoint/2010/main" val="696551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55837"/>
            <a:ext cx="8229600" cy="3154363"/>
          </a:xfrm>
        </p:spPr>
        <p:txBody>
          <a:bodyPr>
            <a:normAutofit/>
          </a:bodyPr>
          <a:lstStyle/>
          <a:p>
            <a:pPr marL="0" indent="0" algn="ctr">
              <a:buNone/>
            </a:pPr>
            <a:r>
              <a:rPr lang="en-GB" dirty="0" smtClean="0"/>
              <a:t>Let the writer speak for himself.</a:t>
            </a:r>
          </a:p>
          <a:p>
            <a:pPr marL="0" indent="0" algn="ctr">
              <a:buNone/>
            </a:pPr>
            <a:r>
              <a:rPr lang="zh-CN" altLang="en-US" dirty="0" smtClean="0"/>
              <a:t>作者自有解说。</a:t>
            </a:r>
            <a:endParaRPr lang="en-GB" dirty="0"/>
          </a:p>
        </p:txBody>
      </p:sp>
    </p:spTree>
    <p:extLst>
      <p:ext uri="{BB962C8B-B14F-4D97-AF65-F5344CB8AC3E}">
        <p14:creationId xmlns:p14="http://schemas.microsoft.com/office/powerpoint/2010/main" val="3966290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3837"/>
            <a:ext cx="8229600" cy="4525963"/>
          </a:xfrm>
        </p:spPr>
        <p:txBody>
          <a:bodyPr>
            <a:normAutofit/>
          </a:bodyPr>
          <a:lstStyle/>
          <a:p>
            <a:pPr marL="0" indent="0">
              <a:buNone/>
            </a:pPr>
            <a:r>
              <a:rPr lang="en-GB" sz="2800" dirty="0" smtClean="0"/>
              <a:t>In the Book of Genesis expressions like “</a:t>
            </a:r>
            <a:r>
              <a:rPr lang="en-GB" sz="2800" dirty="0" smtClean="0">
                <a:solidFill>
                  <a:srgbClr val="FF0000"/>
                </a:solidFill>
              </a:rPr>
              <a:t>God said, Let us</a:t>
            </a:r>
            <a:r>
              <a:rPr lang="en-GB" sz="2800" dirty="0" smtClean="0"/>
              <a:t>…” or “</a:t>
            </a:r>
            <a:r>
              <a:rPr lang="en-GB" sz="2800" dirty="0" smtClean="0">
                <a:solidFill>
                  <a:srgbClr val="FF0000"/>
                </a:solidFill>
              </a:rPr>
              <a:t>God said, …like us</a:t>
            </a:r>
            <a:r>
              <a:rPr lang="en-GB" sz="2800" dirty="0" smtClean="0"/>
              <a:t>” appear only three times.</a:t>
            </a:r>
          </a:p>
          <a:p>
            <a:pPr marL="0" indent="0">
              <a:buNone/>
            </a:pPr>
            <a:endParaRPr lang="en-GB" dirty="0" smtClean="0"/>
          </a:p>
          <a:p>
            <a:pPr marL="0" indent="0" algn="ctr">
              <a:buNone/>
            </a:pPr>
            <a:r>
              <a:rPr lang="en-GB" sz="2800" dirty="0" smtClean="0"/>
              <a:t>Genesis </a:t>
            </a:r>
            <a:r>
              <a:rPr lang="zh-CN" altLang="en-US" sz="2800" dirty="0" smtClean="0"/>
              <a:t>创世记</a:t>
            </a:r>
            <a:r>
              <a:rPr lang="en-GB" sz="2800" dirty="0" smtClean="0"/>
              <a:t> 1.26, 3.22, 11.7</a:t>
            </a:r>
          </a:p>
          <a:p>
            <a:pPr marL="0" indent="0" algn="ctr">
              <a:buNone/>
            </a:pPr>
            <a:endParaRPr lang="en-US" sz="2800" dirty="0"/>
          </a:p>
          <a:p>
            <a:pPr marL="0" indent="0">
              <a:lnSpc>
                <a:spcPts val="3700"/>
              </a:lnSpc>
              <a:buNone/>
            </a:pPr>
            <a:r>
              <a:rPr lang="zh-CN" altLang="en-US" sz="2800" dirty="0"/>
              <a:t>类</a:t>
            </a:r>
            <a:r>
              <a:rPr lang="zh-CN" altLang="en-US" sz="2800" dirty="0" smtClean="0"/>
              <a:t>似“</a:t>
            </a:r>
            <a:r>
              <a:rPr lang="zh-CN" altLang="en-US" sz="2800" dirty="0" smtClean="0">
                <a:solidFill>
                  <a:srgbClr val="FF0000"/>
                </a:solidFill>
              </a:rPr>
              <a:t>神说：我们</a:t>
            </a:r>
            <a:r>
              <a:rPr lang="en-US" altLang="zh-CN" sz="2800" dirty="0" smtClean="0"/>
              <a:t>…</a:t>
            </a:r>
            <a:r>
              <a:rPr lang="zh-CN" altLang="en-US" sz="2800" dirty="0" smtClean="0"/>
              <a:t>”或“</a:t>
            </a:r>
            <a:r>
              <a:rPr lang="en-US" altLang="zh-CN" sz="2800" dirty="0" smtClean="0"/>
              <a:t>…</a:t>
            </a:r>
            <a:r>
              <a:rPr lang="zh-CN" altLang="en-US" sz="2800" dirty="0" smtClean="0">
                <a:solidFill>
                  <a:srgbClr val="FF0000"/>
                </a:solidFill>
              </a:rPr>
              <a:t>像我们</a:t>
            </a:r>
            <a:r>
              <a:rPr lang="zh-CN" altLang="en-US" sz="2800" dirty="0" smtClean="0"/>
              <a:t>”等句子，创世记才出现三次。</a:t>
            </a:r>
            <a:endParaRPr lang="en-GB" sz="2800" dirty="0" smtClean="0"/>
          </a:p>
        </p:txBody>
      </p:sp>
    </p:spTree>
    <p:extLst>
      <p:ext uri="{BB962C8B-B14F-4D97-AF65-F5344CB8AC3E}">
        <p14:creationId xmlns:p14="http://schemas.microsoft.com/office/powerpoint/2010/main" val="625077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GB" sz="2800" dirty="0" smtClean="0"/>
              <a:t>Genesis </a:t>
            </a:r>
            <a:r>
              <a:rPr lang="zh-CN" altLang="en-US" sz="2800" dirty="0" smtClean="0"/>
              <a:t>创世记</a:t>
            </a:r>
            <a:r>
              <a:rPr lang="en-GB" sz="2800" dirty="0" smtClean="0"/>
              <a:t> </a:t>
            </a:r>
            <a:r>
              <a:rPr lang="en-US" altLang="zh-CN" sz="2800" dirty="0" smtClean="0">
                <a:solidFill>
                  <a:srgbClr val="FF0000"/>
                </a:solidFill>
              </a:rPr>
              <a:t>3</a:t>
            </a:r>
            <a:r>
              <a:rPr lang="en-GB" sz="2800" dirty="0" smtClean="0">
                <a:solidFill>
                  <a:srgbClr val="FF0000"/>
                </a:solidFill>
              </a:rPr>
              <a:t>.22</a:t>
            </a:r>
            <a:endParaRPr lang="en-GB" sz="2800" dirty="0">
              <a:solidFill>
                <a:srgbClr val="FF0000"/>
              </a:solidFill>
            </a:endParaRPr>
          </a:p>
        </p:txBody>
      </p:sp>
      <p:sp>
        <p:nvSpPr>
          <p:cNvPr id="3" name="Content Placeholder 2"/>
          <p:cNvSpPr>
            <a:spLocks noGrp="1"/>
          </p:cNvSpPr>
          <p:nvPr>
            <p:ph idx="1"/>
          </p:nvPr>
        </p:nvSpPr>
        <p:spPr>
          <a:xfrm>
            <a:off x="457200" y="1295400"/>
            <a:ext cx="8229600" cy="4525963"/>
          </a:xfrm>
        </p:spPr>
        <p:txBody>
          <a:bodyPr>
            <a:normAutofit/>
          </a:bodyPr>
          <a:lstStyle/>
          <a:p>
            <a:pPr marL="0" indent="0">
              <a:buNone/>
            </a:pPr>
            <a:r>
              <a:rPr lang="en-US" sz="2800" dirty="0" smtClean="0"/>
              <a:t>Then Yahweh God said, “Behold, the man has become like one of us, knowing good and evil; and now, lest he stretch out his hand, and take also from the tree of life and eat, and live forever.”</a:t>
            </a:r>
          </a:p>
          <a:p>
            <a:pPr marL="0" indent="0">
              <a:buNone/>
            </a:pPr>
            <a:endParaRPr lang="en-US" sz="2800" dirty="0"/>
          </a:p>
          <a:p>
            <a:pPr marL="0" indent="0">
              <a:lnSpc>
                <a:spcPts val="3700"/>
              </a:lnSpc>
              <a:buNone/>
            </a:pPr>
            <a:r>
              <a:rPr lang="zh-CN" altLang="en-US" sz="2800" dirty="0" smtClean="0"/>
              <a:t>然后上帝雅伟宣谕：“看哪，人已经变得和我们相似，懂得辨善恶了。要是让他再伸出手去摘生命之树的果子吃，他就永远不死了！”</a:t>
            </a:r>
            <a:endParaRPr lang="en-GB" sz="2800" dirty="0"/>
          </a:p>
        </p:txBody>
      </p:sp>
    </p:spTree>
    <p:extLst>
      <p:ext uri="{BB962C8B-B14F-4D97-AF65-F5344CB8AC3E}">
        <p14:creationId xmlns:p14="http://schemas.microsoft.com/office/powerpoint/2010/main" val="2022215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TotalTime>
  <Words>3014</Words>
  <Application>Microsoft Office PowerPoint</Application>
  <PresentationFormat>On-screen Show (4:3)</PresentationFormat>
  <Paragraphs>197</Paragraphs>
  <Slides>52</Slides>
  <Notes>9</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2016.11.20</vt:lpstr>
      <vt:lpstr>Can it be proved from Genesis 1.26 God is three persons in one God?  凭创世记1.26能否证明上帝是三位一体？</vt:lpstr>
      <vt:lpstr>PowerPoint Presentation</vt:lpstr>
      <vt:lpstr>Genesis 创世记 1.26</vt:lpstr>
      <vt:lpstr>PowerPoint Presentation</vt:lpstr>
      <vt:lpstr>PowerPoint Presentation</vt:lpstr>
      <vt:lpstr>PowerPoint Presentation</vt:lpstr>
      <vt:lpstr>PowerPoint Presentation</vt:lpstr>
      <vt:lpstr>Genesis 创世记 3.22</vt:lpstr>
      <vt:lpstr>PowerPoint Presentation</vt:lpstr>
      <vt:lpstr>Genesis 创世记 3.24</vt:lpstr>
      <vt:lpstr>Cherubim are two high-ranking angels  who stand closest to Yahweh God.   基路伯是高级天使，上帝雅伟的两位近身侍从。</vt:lpstr>
      <vt:lpstr>Genesis 创世记 11.1-2</vt:lpstr>
      <vt:lpstr>PowerPoint Presentation</vt:lpstr>
      <vt:lpstr>Genesis 创世记 11.5, 7-8</vt:lpstr>
      <vt:lpstr>PowerPoint Presentation</vt:lpstr>
      <vt:lpstr>Genesis 创世记 18.1-2</vt:lpstr>
      <vt:lpstr>Genesis 创世记 18.16-18</vt:lpstr>
      <vt:lpstr>Genesis 创世记 18.22  19.1</vt:lpstr>
      <vt:lpstr>Relevant passages that depict  Yahweh God’s heavenly court  记述上帝雅伟在天庭的经文</vt:lpstr>
      <vt:lpstr>1 Kings 列王记上 22.19</vt:lpstr>
      <vt:lpstr>Job 约伯记 1.6  2.1</vt:lpstr>
      <vt:lpstr>Job 约伯记 15.7-8</vt:lpstr>
      <vt:lpstr>“secret counsel of God  上帝的密旨” Sod Hebrew 希伯来语</vt:lpstr>
      <vt:lpstr>Job 约伯记 15.7-8</vt:lpstr>
      <vt:lpstr>Psalms 诗篇 55.13-14</vt:lpstr>
      <vt:lpstr>Job 约伯记 15.7-8</vt:lpstr>
      <vt:lpstr>Certain high-ranking angels  can hear Yahweh’s plans.   某些侍候在上帝宝座周围的高级天使， 听得见上帝的计划。</vt:lpstr>
      <vt:lpstr>Isaiah 以赛亚书 6.1-2</vt:lpstr>
      <vt:lpstr>Seraphim are other angels  who stand around Yahweh’s throne.   撒拉弗是一种天使，侍候在上帝雅伟宝座周围。</vt:lpstr>
      <vt:lpstr>Isaiah 以赛亚书 6.3</vt:lpstr>
      <vt:lpstr>Isaiah 以赛亚书 6.5</vt:lpstr>
      <vt:lpstr>Isaiah 以赛亚书 6.8</vt:lpstr>
      <vt:lpstr>Yahweh is talking to angels round about Him, possibly the seraphim or the 2 cherubim  上帝雅伟对侍立在祂周围的天使说话， 可能就是撒拉弗，或那两位基路伯。</vt:lpstr>
      <vt:lpstr>PowerPoint Presentation</vt:lpstr>
      <vt:lpstr>Exodus 出埃及记 25.17-19</vt:lpstr>
      <vt:lpstr>The mercy seat is a symbol of God’s heavenly throne. The 2 cherubim are right beside it on each side.  施恩座这里代表的是上帝天庭的宝座。 两位基路伯在那，一左一右。</vt:lpstr>
      <vt:lpstr>Numbers 民数记 7.89</vt:lpstr>
      <vt:lpstr>Conclusion 结论</vt:lpstr>
      <vt:lpstr>Can it be proved from Genesis 1.26 God is three persons in one God?  凭创世记1.26能否证明上帝是三位一体？</vt:lpstr>
      <vt:lpstr>No, it  cannot.  不，创世纪1.26不支持三位一体论。</vt:lpstr>
      <vt:lpstr>It only says Yahweh God confides to His most trusted angels about His creation plan.  只是说，上帝雅伟向近身侍从透露造人的计划。</vt:lpstr>
      <vt:lpstr>The cherubim did not take part in creation. Yahweh created the world single-handed.   是雅伟独自造成了万物。 基路伯并没有参与过上帝创造奇工。 </vt:lpstr>
      <vt:lpstr>Isaiah 以赛亚书 44.24</vt:lpstr>
      <vt:lpstr>Isaiah 以赛亚书 45.18</vt:lpstr>
      <vt:lpstr>Genesis 创世记 1.26</vt:lpstr>
      <vt:lpstr>Genesis 创世记 3.22</vt:lpstr>
      <vt:lpstr>Like God and angels, man is free to make moral choices and can know good and evil.  Only in this sense, “our image, our likeness” is to be understood.   人类像造物主和天使一样，有自由选择好歹，能分辨善恶。在这意义上，神说:“我们要造人了，照我们的形象，如同我们的模样。”</vt:lpstr>
      <vt:lpstr>Mankind was created in God’s image. Therefore the singular in Gen 1.27   人类是照上帝雅伟的形象造的。 因此，创世记1.27用的是单数代词。</vt:lpstr>
      <vt:lpstr>Genesis 创世记 1.27</vt:lpstr>
      <vt:lpstr>The End 完</vt:lpstr>
      <vt:lpstr>Can it be proved from Genesis 1.26 God is three persons in one God?  凭创世记1.26能否证明上帝是三位一体？</vt:lpstr>
    </vt:vector>
  </TitlesOfParts>
  <Company>Liverpool John Moores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dc:creator>
  <cp:lastModifiedBy>KH</cp:lastModifiedBy>
  <cp:revision>187</cp:revision>
  <dcterms:created xsi:type="dcterms:W3CDTF">2016-11-19T10:08:43Z</dcterms:created>
  <dcterms:modified xsi:type="dcterms:W3CDTF">2016-11-21T20:01:57Z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